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5"/>
  </p:notesMasterIdLst>
  <p:sldIdLst>
    <p:sldId id="557" r:id="rId2"/>
    <p:sldId id="757" r:id="rId3"/>
    <p:sldId id="765" r:id="rId4"/>
    <p:sldId id="758" r:id="rId5"/>
    <p:sldId id="680" r:id="rId6"/>
    <p:sldId id="681" r:id="rId7"/>
    <p:sldId id="682" r:id="rId8"/>
    <p:sldId id="759" r:id="rId9"/>
    <p:sldId id="760" r:id="rId10"/>
    <p:sldId id="763" r:id="rId11"/>
    <p:sldId id="762" r:id="rId12"/>
    <p:sldId id="764" r:id="rId13"/>
    <p:sldId id="761" r:id="rId14"/>
    <p:sldId id="767" r:id="rId15"/>
    <p:sldId id="766" r:id="rId16"/>
    <p:sldId id="699" r:id="rId17"/>
    <p:sldId id="700" r:id="rId18"/>
    <p:sldId id="701" r:id="rId19"/>
    <p:sldId id="702" r:id="rId20"/>
    <p:sldId id="704" r:id="rId21"/>
    <p:sldId id="706" r:id="rId22"/>
    <p:sldId id="703" r:id="rId23"/>
    <p:sldId id="705" r:id="rId24"/>
    <p:sldId id="707" r:id="rId25"/>
    <p:sldId id="769" r:id="rId26"/>
    <p:sldId id="768" r:id="rId27"/>
    <p:sldId id="770" r:id="rId28"/>
    <p:sldId id="771" r:id="rId29"/>
    <p:sldId id="772" r:id="rId30"/>
    <p:sldId id="685" r:id="rId31"/>
    <p:sldId id="683" r:id="rId32"/>
    <p:sldId id="684" r:id="rId33"/>
    <p:sldId id="773" r:id="rId34"/>
    <p:sldId id="774" r:id="rId35"/>
    <p:sldId id="687" r:id="rId36"/>
    <p:sldId id="688" r:id="rId37"/>
    <p:sldId id="689" r:id="rId38"/>
    <p:sldId id="690" r:id="rId39"/>
    <p:sldId id="775" r:id="rId40"/>
    <p:sldId id="776" r:id="rId41"/>
    <p:sldId id="711" r:id="rId42"/>
    <p:sldId id="777" r:id="rId43"/>
    <p:sldId id="778" r:id="rId44"/>
    <p:sldId id="779" r:id="rId45"/>
    <p:sldId id="780" r:id="rId46"/>
    <p:sldId id="712" r:id="rId47"/>
    <p:sldId id="713" r:id="rId48"/>
    <p:sldId id="731" r:id="rId49"/>
    <p:sldId id="732" r:id="rId50"/>
    <p:sldId id="733" r:id="rId51"/>
    <p:sldId id="734" r:id="rId52"/>
    <p:sldId id="735" r:id="rId53"/>
    <p:sldId id="781" r:id="rId54"/>
    <p:sldId id="755" r:id="rId55"/>
    <p:sldId id="693" r:id="rId56"/>
    <p:sldId id="756" r:id="rId57"/>
    <p:sldId id="782" r:id="rId58"/>
    <p:sldId id="488" r:id="rId59"/>
    <p:sldId id="1131" r:id="rId60"/>
    <p:sldId id="1129" r:id="rId61"/>
    <p:sldId id="1130" r:id="rId62"/>
    <p:sldId id="1079" r:id="rId63"/>
    <p:sldId id="1081" r:id="rId64"/>
    <p:sldId id="1082" r:id="rId65"/>
    <p:sldId id="1080" r:id="rId66"/>
    <p:sldId id="1108" r:id="rId67"/>
    <p:sldId id="1054" r:id="rId68"/>
    <p:sldId id="1133" r:id="rId69"/>
    <p:sldId id="1085" r:id="rId70"/>
    <p:sldId id="1132" r:id="rId71"/>
    <p:sldId id="1086" r:id="rId72"/>
    <p:sldId id="1087" r:id="rId73"/>
    <p:sldId id="1088" r:id="rId74"/>
    <p:sldId id="994" r:id="rId75"/>
    <p:sldId id="1134" r:id="rId76"/>
    <p:sldId id="1110" r:id="rId77"/>
    <p:sldId id="1111" r:id="rId78"/>
    <p:sldId id="1112" r:id="rId79"/>
    <p:sldId id="1113" r:id="rId80"/>
    <p:sldId id="1116" r:id="rId81"/>
    <p:sldId id="1125" r:id="rId82"/>
    <p:sldId id="1126" r:id="rId83"/>
    <p:sldId id="1127" r:id="rId8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inberger, Daniel" initials="WD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A9EECC-70B0-456E-ADE5-21FB39E0C66E}" v="2" dt="2022-05-19T19:44:39.2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99" autoAdjust="0"/>
    <p:restoredTop sz="94660"/>
  </p:normalViewPr>
  <p:slideViewPr>
    <p:cSldViewPr snapToGrid="0">
      <p:cViewPr varScale="1">
        <p:scale>
          <a:sx n="67" d="100"/>
          <a:sy n="67" d="100"/>
        </p:scale>
        <p:origin x="49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9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microsoft.com/office/2015/10/relationships/revisionInfo" Target="revisionInfo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inberger, Daniel" userId="1d150e4a-ea6d-4b23-8a52-7431fe025fb3" providerId="ADAL" clId="{C6A9EECC-70B0-456E-ADE5-21FB39E0C66E}"/>
    <pc:docChg chg="custSel addSld modSld">
      <pc:chgData name="Weinberger, Daniel" userId="1d150e4a-ea6d-4b23-8a52-7431fe025fb3" providerId="ADAL" clId="{C6A9EECC-70B0-456E-ADE5-21FB39E0C66E}" dt="2022-05-19T19:44:39.279" v="7" actId="27636"/>
      <pc:docMkLst>
        <pc:docMk/>
      </pc:docMkLst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0" sldId="488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516242133" sldId="68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072538106" sldId="684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698840933" sldId="685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119683791" sldId="687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036442616" sldId="688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18524600" sldId="689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892244369" sldId="690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3658784868" sldId="69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791513396" sldId="711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173795587" sldId="712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546503355" sldId="71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683658537" sldId="731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805990681" sldId="732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3579384242" sldId="73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402147387" sldId="734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45358669" sldId="735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081605404" sldId="755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471074561" sldId="756"/>
        </pc:sldMkLst>
      </pc:sldChg>
      <pc:sldChg chg="new">
        <pc:chgData name="Weinberger, Daniel" userId="1d150e4a-ea6d-4b23-8a52-7431fe025fb3" providerId="ADAL" clId="{C6A9EECC-70B0-456E-ADE5-21FB39E0C66E}" dt="2022-05-19T19:42:51.625" v="0" actId="680"/>
        <pc:sldMkLst>
          <pc:docMk/>
          <pc:sldMk cId="124272834" sldId="771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462418555" sldId="772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425801949" sldId="77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429413841" sldId="774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264443462" sldId="775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110922208" sldId="776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57365223" sldId="777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573776802" sldId="778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3478445148" sldId="779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3279029117" sldId="780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543658504" sldId="781"/>
        </pc:sldMkLst>
      </pc:sldChg>
      <pc:sldChg chg="new">
        <pc:chgData name="Weinberger, Daniel" userId="1d150e4a-ea6d-4b23-8a52-7431fe025fb3" providerId="ADAL" clId="{C6A9EECC-70B0-456E-ADE5-21FB39E0C66E}" dt="2022-05-19T19:43:42.853" v="2" actId="680"/>
        <pc:sldMkLst>
          <pc:docMk/>
          <pc:sldMk cId="3544628177" sldId="782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889471727" sldId="994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064201949" sldId="1054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363940269" sldId="1079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668067282" sldId="1080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4217726755" sldId="1081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980469547" sldId="1082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922191342" sldId="1085"/>
        </pc:sldMkLst>
      </pc:sldChg>
      <pc:sldChg chg="modSp add mod">
        <pc:chgData name="Weinberger, Daniel" userId="1d150e4a-ea6d-4b23-8a52-7431fe025fb3" providerId="ADAL" clId="{C6A9EECC-70B0-456E-ADE5-21FB39E0C66E}" dt="2022-05-19T19:44:39.257" v="4" actId="27636"/>
        <pc:sldMkLst>
          <pc:docMk/>
          <pc:sldMk cId="880404595" sldId="1086"/>
        </pc:sldMkLst>
        <pc:spChg chg="mod">
          <ac:chgData name="Weinberger, Daniel" userId="1d150e4a-ea6d-4b23-8a52-7431fe025fb3" providerId="ADAL" clId="{C6A9EECC-70B0-456E-ADE5-21FB39E0C66E}" dt="2022-05-19T19:44:39.257" v="4" actId="27636"/>
          <ac:spMkLst>
            <pc:docMk/>
            <pc:sldMk cId="880404595" sldId="1086"/>
            <ac:spMk id="3" creationId="{00000000-0000-0000-0000-000000000000}"/>
          </ac:spMkLst>
        </pc:spChg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133419694" sldId="1087"/>
        </pc:sldMkLst>
      </pc:sldChg>
      <pc:sldChg chg="modSp add mod">
        <pc:chgData name="Weinberger, Daniel" userId="1d150e4a-ea6d-4b23-8a52-7431fe025fb3" providerId="ADAL" clId="{C6A9EECC-70B0-456E-ADE5-21FB39E0C66E}" dt="2022-05-19T19:44:39.265" v="5" actId="27636"/>
        <pc:sldMkLst>
          <pc:docMk/>
          <pc:sldMk cId="270224342" sldId="1088"/>
        </pc:sldMkLst>
        <pc:spChg chg="mod">
          <ac:chgData name="Weinberger, Daniel" userId="1d150e4a-ea6d-4b23-8a52-7431fe025fb3" providerId="ADAL" clId="{C6A9EECC-70B0-456E-ADE5-21FB39E0C66E}" dt="2022-05-19T19:44:39.265" v="5" actId="27636"/>
          <ac:spMkLst>
            <pc:docMk/>
            <pc:sldMk cId="270224342" sldId="1088"/>
            <ac:spMk id="3" creationId="{99C673AC-38D1-489B-B9AD-78FF8D31481F}"/>
          </ac:spMkLst>
        </pc:spChg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724340595" sldId="1108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261852322" sldId="1110"/>
        </pc:sldMkLst>
      </pc:sldChg>
      <pc:sldChg chg="modSp add mod">
        <pc:chgData name="Weinberger, Daniel" userId="1d150e4a-ea6d-4b23-8a52-7431fe025fb3" providerId="ADAL" clId="{C6A9EECC-70B0-456E-ADE5-21FB39E0C66E}" dt="2022-05-19T19:44:39.275" v="6" actId="27636"/>
        <pc:sldMkLst>
          <pc:docMk/>
          <pc:sldMk cId="1763880894" sldId="1111"/>
        </pc:sldMkLst>
        <pc:spChg chg="mod">
          <ac:chgData name="Weinberger, Daniel" userId="1d150e4a-ea6d-4b23-8a52-7431fe025fb3" providerId="ADAL" clId="{C6A9EECC-70B0-456E-ADE5-21FB39E0C66E}" dt="2022-05-19T19:44:39.275" v="6" actId="27636"/>
          <ac:spMkLst>
            <pc:docMk/>
            <pc:sldMk cId="1763880894" sldId="1111"/>
            <ac:spMk id="3" creationId="{00000000-0000-0000-0000-000000000000}"/>
          </ac:spMkLst>
        </pc:spChg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436190750" sldId="1112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528686684" sldId="1113"/>
        </pc:sldMkLst>
      </pc:sldChg>
      <pc:sldChg chg="modSp add mod">
        <pc:chgData name="Weinberger, Daniel" userId="1d150e4a-ea6d-4b23-8a52-7431fe025fb3" providerId="ADAL" clId="{C6A9EECC-70B0-456E-ADE5-21FB39E0C66E}" dt="2022-05-19T19:44:39.279" v="7" actId="27636"/>
        <pc:sldMkLst>
          <pc:docMk/>
          <pc:sldMk cId="2333687203" sldId="1116"/>
        </pc:sldMkLst>
        <pc:spChg chg="mod">
          <ac:chgData name="Weinberger, Daniel" userId="1d150e4a-ea6d-4b23-8a52-7431fe025fb3" providerId="ADAL" clId="{C6A9EECC-70B0-456E-ADE5-21FB39E0C66E}" dt="2022-05-19T19:44:39.279" v="7" actId="27636"/>
          <ac:spMkLst>
            <pc:docMk/>
            <pc:sldMk cId="2333687203" sldId="1116"/>
            <ac:spMk id="4" creationId="{98291873-70AD-4286-BFDD-BB59F905695D}"/>
          </ac:spMkLst>
        </pc:spChg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330435545" sldId="1125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119210847" sldId="1126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1645955321" sldId="1127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187873881" sldId="1129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241231076" sldId="1130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807686146" sldId="1131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79271782" sldId="1132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4116161663" sldId="1133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133702068" sldId="1134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1-26T12:25:47.646" idx="3">
    <p:pos x="7620" y="1038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DE1F7F-B3B6-4DAC-A2EA-901F254455CB}" type="doc">
      <dgm:prSet loTypeId="urn:microsoft.com/office/officeart/2005/8/layout/hChevron3" loCatId="process" qsTypeId="urn:microsoft.com/office/officeart/2005/8/quickstyle/simple1" qsCatId="simple" csTypeId="urn:microsoft.com/office/officeart/2005/8/colors/accent2_2" csCatId="accent2" phldr="1"/>
      <dgm:spPr/>
    </dgm:pt>
    <dgm:pt modelId="{186FC9D6-69D2-4128-AA05-02731602F7B4}" type="pres">
      <dgm:prSet presAssocID="{D4DE1F7F-B3B6-4DAC-A2EA-901F254455CB}" presName="Name0" presStyleCnt="0">
        <dgm:presLayoutVars>
          <dgm:dir/>
          <dgm:resizeHandles val="exact"/>
        </dgm:presLayoutVars>
      </dgm:prSet>
      <dgm:spPr/>
    </dgm:pt>
  </dgm:ptLst>
  <dgm:cxnLst>
    <dgm:cxn modelId="{E6B19E90-8972-4B89-A3FD-1E036AE79D80}" type="presOf" srcId="{D4DE1F7F-B3B6-4DAC-A2EA-901F254455CB}" destId="{186FC9D6-69D2-4128-AA05-02731602F7B4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DE1F7F-B3B6-4DAC-A2EA-901F254455CB}" type="doc">
      <dgm:prSet loTypeId="urn:microsoft.com/office/officeart/2005/8/layout/hChevron3" loCatId="process" qsTypeId="urn:microsoft.com/office/officeart/2005/8/quickstyle/simple1" qsCatId="simple" csTypeId="urn:microsoft.com/office/officeart/2005/8/colors/accent2_2" csCatId="accent2" phldr="1"/>
      <dgm:spPr/>
    </dgm:pt>
    <dgm:pt modelId="{186FC9D6-69D2-4128-AA05-02731602F7B4}" type="pres">
      <dgm:prSet presAssocID="{D4DE1F7F-B3B6-4DAC-A2EA-901F254455CB}" presName="Name0" presStyleCnt="0">
        <dgm:presLayoutVars>
          <dgm:dir/>
          <dgm:resizeHandles val="exact"/>
        </dgm:presLayoutVars>
      </dgm:prSet>
      <dgm:spPr/>
    </dgm:pt>
  </dgm:ptLst>
  <dgm:cxnLst>
    <dgm:cxn modelId="{CFFE6770-644D-4BBC-8925-024167A78D1C}" type="presOf" srcId="{D4DE1F7F-B3B6-4DAC-A2EA-901F254455CB}" destId="{186FC9D6-69D2-4128-AA05-02731602F7B4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3.png>
</file>

<file path=ppt/media/image14.png>
</file>

<file path=ppt/media/image18.pn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9.png>
</file>

<file path=ppt/media/image5.png>
</file>

<file path=ppt/media/image50.tiff>
</file>

<file path=ppt/media/image51.tiff>
</file>

<file path=ppt/media/image52.tiff>
</file>

<file path=ppt/media/image53.tiff>
</file>

<file path=ppt/media/image54.tiff>
</file>

<file path=ppt/media/image55.tiff>
</file>

<file path=ppt/media/image57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1E1BE-C8AD-4C3C-8D6E-54E179670970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CB934-CB38-431C-8F4F-B578C1106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95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5FE32C-8B9D-4D80-9BFD-DF30B0A17504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98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5FE32C-8B9D-4D80-9BFD-DF30B0A1750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484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5FE32C-8B9D-4D80-9BFD-DF30B0A17504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736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5FE32C-8B9D-4D80-9BFD-DF30B0A17504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445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5FE32C-8B9D-4D80-9BFD-DF30B0A17504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863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5FE32C-8B9D-4D80-9BFD-DF30B0A17504}" type="slidenum">
              <a:rPr lang="en-US" smtClean="0"/>
              <a:pPr>
                <a:defRPr/>
              </a:pPr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832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1B9BA-86F8-4545-9031-28AF89D229F1}" type="slidenum">
              <a:rPr lang="ja-JP" altLang="en-US" smtClean="0">
                <a:solidFill>
                  <a:prstClr val="black"/>
                </a:solidFill>
                <a:ea typeface="ＭＳ Ｐゴシック" charset="-128"/>
              </a:rPr>
              <a:pPr/>
              <a:t>72</a:t>
            </a:fld>
            <a:endParaRPr lang="ja-JP" altLang="en-US">
              <a:solidFill>
                <a:prstClr val="black"/>
              </a:solidFill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1574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A41: Other sepsis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I00_99:</a:t>
            </a:r>
            <a:r>
              <a:rPr lang="en-US" baseline="0" dirty="0"/>
              <a:t> Diseases of the circulatory system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1B9BA-86F8-4545-9031-28AF89D229F1}" type="slidenum">
              <a:rPr lang="ja-JP" altLang="en-US" smtClean="0">
                <a:solidFill>
                  <a:prstClr val="black"/>
                </a:solidFill>
                <a:ea typeface="ＭＳ Ｐゴシック" charset="-128"/>
              </a:rPr>
              <a:pPr/>
              <a:t>79</a:t>
            </a:fld>
            <a:endParaRPr lang="ja-JP" altLang="en-US">
              <a:solidFill>
                <a:prstClr val="black"/>
              </a:solidFill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9886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96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24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23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353800" y="-79047"/>
            <a:ext cx="825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Yale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081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22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61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801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48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01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94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7B2C3-D005-452D-B422-053E0D6EE76F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4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einbergerlab.shinyapps.io/ITS_Poisson_Power/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weinbergerlab.shinyapps.io/ITS_Poisson_Power/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42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svg"/><Relationship Id="rId4" Type="http://schemas.openxmlformats.org/officeDocument/2006/relationships/image" Target="../media/image45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tif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tiff"/><Relationship Id="rId5" Type="http://schemas.openxmlformats.org/officeDocument/2006/relationships/image" Target="../media/image54.tiff"/><Relationship Id="rId4" Type="http://schemas.openxmlformats.org/officeDocument/2006/relationships/image" Target="../media/image5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einbergerlab/InterventionEvaluat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949842" y="873480"/>
            <a:ext cx="10292316" cy="1880353"/>
          </a:xfrm>
        </p:spPr>
        <p:txBody>
          <a:bodyPr>
            <a:normAutofit/>
          </a:bodyPr>
          <a:lstStyle/>
          <a:p>
            <a:pPr algn="ctr"/>
            <a:r>
              <a:rPr lang="en-US" sz="2700" dirty="0">
                <a:solidFill>
                  <a:schemeClr val="accent1">
                    <a:lumMod val="50000"/>
                  </a:schemeClr>
                </a:solidFill>
              </a:rPr>
              <a:t>Workshop on evaluating vaccine impact</a:t>
            </a:r>
            <a:br>
              <a:rPr lang="en-US" sz="2700" dirty="0">
                <a:solidFill>
                  <a:schemeClr val="accent1">
                    <a:lumMod val="50000"/>
                  </a:schemeClr>
                </a:solidFill>
              </a:rPr>
            </a:br>
            <a:br>
              <a:rPr lang="en-US" sz="40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Evaluating Vaccine Impact using Time Series Data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2895600" y="3241999"/>
            <a:ext cx="6400800" cy="2835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Dan Weinberger, PhD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Epidemiology of Microbial Diseases</a:t>
            </a:r>
          </a:p>
          <a:p>
            <a:pPr marL="0" indent="0" algn="ctr">
              <a:buNone/>
            </a:pPr>
            <a:r>
              <a:rPr lang="en-US" sz="2400" dirty="0"/>
              <a:t>Yale School of Public Health</a:t>
            </a:r>
          </a:p>
          <a:p>
            <a:pPr marL="0" indent="0" algn="ctr">
              <a:buNone/>
            </a:pPr>
            <a:endParaRPr lang="en-US" sz="2400" dirty="0"/>
          </a:p>
        </p:txBody>
      </p:sp>
      <p:pic>
        <p:nvPicPr>
          <p:cNvPr id="6" name="Picture 2" descr="https://encrypted-tbn1.gstatic.com/images?q=tbn:ANd9GcRAhZjbuiW9AqixrgJO9c6wIPOaDDG_xCLKwnFapCX8eYfyelNmw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15400" y="5311139"/>
            <a:ext cx="1038578" cy="1219200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00" b="30088"/>
          <a:stretch/>
        </p:blipFill>
        <p:spPr>
          <a:xfrm>
            <a:off x="2133601" y="5715001"/>
            <a:ext cx="1396365" cy="72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59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DC214-ACF7-490B-B349-235B17223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/>
              <a:t>What else could go </a:t>
            </a:r>
            <a:r>
              <a:rPr lang="en-US" dirty="0">
                <a:solidFill>
                  <a:srgbClr val="FF0000"/>
                </a:solidFill>
              </a:rPr>
              <a:t>wrong </a:t>
            </a:r>
            <a:r>
              <a:rPr lang="en-US" dirty="0"/>
              <a:t>with analyses?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8351B-4F3F-4FDE-9C56-157CA507C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1825625"/>
            <a:ext cx="11709917" cy="4351338"/>
          </a:xfrm>
        </p:spPr>
        <p:txBody>
          <a:bodyPr/>
          <a:lstStyle/>
          <a:p>
            <a:r>
              <a:rPr lang="en-US" dirty="0"/>
              <a:t>Epidemic before or after vaccine introduction (biases slope estimates)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 2009 pandemic, then introduce PCV in 2010</a:t>
            </a:r>
          </a:p>
          <a:p>
            <a:r>
              <a:rPr lang="en-US" dirty="0"/>
              <a:t>Insufficient data in pre- or post-period to accurately estimate trend</a:t>
            </a:r>
          </a:p>
          <a:p>
            <a:r>
              <a:rPr lang="en-US" dirty="0"/>
              <a:t>Delayed rollout of vaccine/low uptake</a:t>
            </a:r>
          </a:p>
          <a:p>
            <a:r>
              <a:rPr lang="en-US" dirty="0"/>
              <a:t>Many, many other issues that you can’t predict…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089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B36E2-F3C6-412B-AFDF-308C1E7EE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study question: </a:t>
            </a:r>
            <a:r>
              <a:rPr lang="en-US" b="1" dirty="0"/>
              <a:t>PICO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25477-A142-4CC5-8DD7-4C5EE73A6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P - the target population in which the impact of the intervention is to be measured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I - the intervention and date of intervention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 - the comparator (disease or group of diseases to which the outcome will be compared with), which is not expected to be impacted by the intervention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O - the outcome of interest, i.e., what is the condition being evaluated that is expected to be impacted by the intervention</a:t>
            </a:r>
          </a:p>
        </p:txBody>
      </p:sp>
    </p:spTree>
    <p:extLst>
      <p:ext uri="{BB962C8B-B14F-4D97-AF65-F5344CB8AC3E}">
        <p14:creationId xmlns:p14="http://schemas.microsoft.com/office/powerpoint/2010/main" val="364414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B36E2-F3C6-412B-AFDF-308C1E7EE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study question: PICO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25477-A142-4CC5-8DD7-4C5EE73A6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Lato" panose="020F0502020204030203" pitchFamily="34" charset="0"/>
              </a:rPr>
              <a:t>P - the target population  </a:t>
            </a:r>
            <a:r>
              <a:rPr lang="en-US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Children 2-59 months in Brazil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Lato" panose="020F0502020204030203" pitchFamily="34" charset="0"/>
              </a:rPr>
              <a:t>I - the intervention </a:t>
            </a:r>
            <a:r>
              <a:rPr lang="en-US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Introduction of PCV10 in the national immunization program in 2010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Lato" panose="020F0502020204030203" pitchFamily="34" charset="0"/>
              </a:rPr>
              <a:t>C - the comparator </a:t>
            </a:r>
            <a:r>
              <a:rPr lang="en-US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To be discussed…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Lato" panose="020F0502020204030203" pitchFamily="34" charset="0"/>
              </a:rPr>
              <a:t>O - the outcome of interest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rPr>
              <a:t>	</a:t>
            </a:r>
            <a:r>
              <a:rPr lang="en-US" dirty="0">
                <a:solidFill>
                  <a:srgbClr val="FF0000"/>
                </a:solidFill>
                <a:latin typeface="Lato" panose="020F0502020204030203" pitchFamily="34" charset="0"/>
              </a:rPr>
              <a:t>Deaths due to pneumonia</a:t>
            </a:r>
            <a:endParaRPr lang="en-US" b="0" i="0" dirty="0">
              <a:solidFill>
                <a:srgbClr val="FF0000"/>
              </a:solidFill>
              <a:effectLst/>
              <a:latin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C1150D-E0CC-4DEE-9DE3-C28CB91C6BE2}"/>
              </a:ext>
            </a:extLst>
          </p:cNvPr>
          <p:cNvSpPr txBox="1"/>
          <p:nvPr/>
        </p:nvSpPr>
        <p:spPr>
          <a:xfrm>
            <a:off x="495300" y="6048375"/>
            <a:ext cx="9509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And what data sources do we have to evaluate these questions?</a:t>
            </a:r>
          </a:p>
        </p:txBody>
      </p:sp>
    </p:spTree>
    <p:extLst>
      <p:ext uri="{BB962C8B-B14F-4D97-AF65-F5344CB8AC3E}">
        <p14:creationId xmlns:p14="http://schemas.microsoft.com/office/powerpoint/2010/main" val="386004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CCF68-8427-41FD-A74D-341764A65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100"/>
            <a:ext cx="10515600" cy="1325563"/>
          </a:xfrm>
        </p:spPr>
        <p:txBody>
          <a:bodyPr/>
          <a:lstStyle/>
          <a:p>
            <a:r>
              <a:rPr lang="en-US" dirty="0"/>
              <a:t>Types of data for evaluating vaccine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56836-E4DD-492A-A40B-9A6F5D025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DA9878-63F0-4ECD-9E89-531EBB811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34" y="1690688"/>
            <a:ext cx="11414034" cy="5233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E79AA8-2F46-4316-B3A3-C0456FE3A3E7}"/>
              </a:ext>
            </a:extLst>
          </p:cNvPr>
          <p:cNvSpPr txBox="1"/>
          <p:nvPr/>
        </p:nvSpPr>
        <p:spPr>
          <a:xfrm>
            <a:off x="0" y="1250326"/>
            <a:ext cx="1306719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1" dirty="0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Jennifer </a:t>
            </a:r>
            <a:r>
              <a:rPr lang="en-US" sz="1600" b="0" i="1" dirty="0" err="1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Verani</a:t>
            </a:r>
            <a:r>
              <a:rPr lang="en-US" sz="1600" b="0" i="1" dirty="0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, Centers for Disease Control and Prevention – Kenya, </a:t>
            </a:r>
            <a:r>
              <a:rPr lang="en-US" sz="1600" b="0" i="1" dirty="0" err="1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slideset</a:t>
            </a:r>
            <a:r>
              <a:rPr lang="en-US" sz="1600" b="0" i="1" dirty="0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 on “Using administrative data to measure PCV impact in Africa”</a:t>
            </a:r>
            <a:endParaRPr lang="en-US" sz="16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031E241-9A00-47FE-A864-FF45E39E6B02}"/>
              </a:ext>
            </a:extLst>
          </p:cNvPr>
          <p:cNvSpPr/>
          <p:nvPr/>
        </p:nvSpPr>
        <p:spPr>
          <a:xfrm>
            <a:off x="-104775" y="1390650"/>
            <a:ext cx="5629275" cy="19621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81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04793-B0ED-4645-9F8A-E7665182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types of administrative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4D8A3-47CD-4D6A-9C23-B53CB8723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National mortality registries</a:t>
            </a:r>
          </a:p>
          <a:p>
            <a:r>
              <a:rPr lang="en-US" sz="3200" dirty="0"/>
              <a:t>Hospital discharge data from a single hospital/region/nation</a:t>
            </a:r>
          </a:p>
          <a:p>
            <a:r>
              <a:rPr lang="en-US" sz="3200" dirty="0"/>
              <a:t>Insurance claims databases</a:t>
            </a:r>
          </a:p>
        </p:txBody>
      </p:sp>
    </p:spTree>
    <p:extLst>
      <p:ext uri="{BB962C8B-B14F-4D97-AF65-F5344CB8AC3E}">
        <p14:creationId xmlns:p14="http://schemas.microsoft.com/office/powerpoint/2010/main" val="4171990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D512C-36A2-4E08-9EF0-375ADFA75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structure of administrative datasets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FD7ACF5-C55A-46F7-B277-A4985900F5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2827767"/>
              </p:ext>
            </p:extLst>
          </p:nvPr>
        </p:nvGraphicFramePr>
        <p:xfrm>
          <a:off x="838200" y="2044700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57664472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3176246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5406214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006815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55595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 (y)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 of admission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Region of residence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Cause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Cause2…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7872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2019-01-02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J129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13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2019-01-15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J189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247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2019-11-01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6986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2019-12-01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634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2019-12-15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689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2865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947" y="4849483"/>
            <a:ext cx="10871200" cy="1520049"/>
          </a:xfrm>
        </p:spPr>
        <p:txBody>
          <a:bodyPr>
            <a:normAutofit/>
          </a:bodyPr>
          <a:lstStyle/>
          <a:p>
            <a:r>
              <a:rPr lang="en-US" sz="2000" dirty="0"/>
              <a:t>Simple pre/post vaccine comparisons to evaluate importance of different potential biases</a:t>
            </a:r>
          </a:p>
          <a:p>
            <a:r>
              <a:rPr lang="en-US" sz="2000" dirty="0"/>
              <a:t>Use Brazil healthcare system as a test case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869" y="2307143"/>
            <a:ext cx="7564772" cy="218865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87B76F-3A50-4048-A9DC-E917A974F69A}"/>
              </a:ext>
            </a:extLst>
          </p:cNvPr>
          <p:cNvSpPr/>
          <p:nvPr/>
        </p:nvSpPr>
        <p:spPr>
          <a:xfrm>
            <a:off x="1791716" y="714086"/>
            <a:ext cx="861466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/>
              <a:t>Common issues with administrative data</a:t>
            </a:r>
          </a:p>
        </p:txBody>
      </p:sp>
    </p:spTree>
    <p:extLst>
      <p:ext uri="{BB962C8B-B14F-4D97-AF65-F5344CB8AC3E}">
        <p14:creationId xmlns:p14="http://schemas.microsoft.com/office/powerpoint/2010/main" val="4096556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67EBF-E9EE-4841-9FFB-345FF7E95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7720"/>
            <a:ext cx="10515600" cy="1325563"/>
          </a:xfrm>
        </p:spPr>
        <p:txBody>
          <a:bodyPr/>
          <a:lstStyle/>
          <a:p>
            <a:r>
              <a:rPr lang="en-US" dirty="0"/>
              <a:t>Denominators/offsets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5B7C8-BB89-4445-AA64-3E05C05B9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47" y="1028959"/>
            <a:ext cx="10871200" cy="4144963"/>
          </a:xfrm>
        </p:spPr>
        <p:txBody>
          <a:bodyPr/>
          <a:lstStyle/>
          <a:p>
            <a:r>
              <a:rPr lang="en-US" dirty="0"/>
              <a:t>Commonly defined as number of cases per capita (</a:t>
            </a:r>
            <a:r>
              <a:rPr lang="en-US" i="1" dirty="0"/>
              <a:t>incidence)</a:t>
            </a:r>
          </a:p>
          <a:p>
            <a:pPr marL="0" indent="0">
              <a:buNone/>
            </a:pPr>
            <a:r>
              <a:rPr lang="en-US" i="1" dirty="0"/>
              <a:t>		</a:t>
            </a:r>
            <a:r>
              <a:rPr lang="en-US" i="1" dirty="0" err="1"/>
              <a:t>N_cases</a:t>
            </a:r>
            <a:r>
              <a:rPr lang="en-US" i="1" dirty="0"/>
              <a:t>/</a:t>
            </a:r>
            <a:r>
              <a:rPr lang="en-US" i="1" dirty="0" err="1"/>
              <a:t>N_people</a:t>
            </a:r>
            <a:r>
              <a:rPr lang="en-US" i="1" dirty="0"/>
              <a:t>*100,000 </a:t>
            </a:r>
          </a:p>
          <a:p>
            <a:r>
              <a:rPr lang="en-US" dirty="0"/>
              <a:t>But often database doesn’t cover all of the population</a:t>
            </a:r>
          </a:p>
          <a:p>
            <a:pPr lvl="1"/>
            <a:r>
              <a:rPr lang="en-US" dirty="0"/>
              <a:t>Coverage might change over time</a:t>
            </a:r>
          </a:p>
          <a:p>
            <a:r>
              <a:rPr lang="en-US" dirty="0"/>
              <a:t>Might want to use:</a:t>
            </a:r>
          </a:p>
          <a:p>
            <a:pPr lvl="1"/>
            <a:r>
              <a:rPr lang="en-US" dirty="0"/>
              <a:t>Number of people using healthcare system</a:t>
            </a:r>
          </a:p>
          <a:p>
            <a:pPr lvl="1"/>
            <a:r>
              <a:rPr lang="en-US" dirty="0"/>
              <a:t>Number of people who are hospitalized</a:t>
            </a:r>
          </a:p>
          <a:p>
            <a:pPr lvl="1"/>
            <a:r>
              <a:rPr lang="en-US" dirty="0"/>
              <a:t>Number of people receiving some test (e.g., </a:t>
            </a:r>
            <a:r>
              <a:rPr lang="en-US" dirty="0" err="1"/>
              <a:t>Xrays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6B078F-205D-40B1-B6DC-6597D95C6C92}"/>
              </a:ext>
            </a:extLst>
          </p:cNvPr>
          <p:cNvSpPr/>
          <p:nvPr/>
        </p:nvSpPr>
        <p:spPr>
          <a:xfrm>
            <a:off x="7994650" y="2403514"/>
            <a:ext cx="3359150" cy="18089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D7D668-51EC-4D02-AF5A-BAD1E8DC8935}"/>
              </a:ext>
            </a:extLst>
          </p:cNvPr>
          <p:cNvSpPr/>
          <p:nvPr/>
        </p:nvSpPr>
        <p:spPr>
          <a:xfrm>
            <a:off x="8162925" y="2963900"/>
            <a:ext cx="3181367" cy="952500"/>
          </a:xfrm>
          <a:custGeom>
            <a:avLst/>
            <a:gdLst>
              <a:gd name="connsiteX0" fmla="*/ 0 w 3181367"/>
              <a:gd name="connsiteY0" fmla="*/ 952500 h 952500"/>
              <a:gd name="connsiteX1" fmla="*/ 19050 w 3181367"/>
              <a:gd name="connsiteY1" fmla="*/ 904875 h 952500"/>
              <a:gd name="connsiteX2" fmla="*/ 85725 w 3181367"/>
              <a:gd name="connsiteY2" fmla="*/ 790575 h 952500"/>
              <a:gd name="connsiteX3" fmla="*/ 152400 w 3181367"/>
              <a:gd name="connsiteY3" fmla="*/ 733425 h 952500"/>
              <a:gd name="connsiteX4" fmla="*/ 257175 w 3181367"/>
              <a:gd name="connsiteY4" fmla="*/ 742950 h 952500"/>
              <a:gd name="connsiteX5" fmla="*/ 285750 w 3181367"/>
              <a:gd name="connsiteY5" fmla="*/ 771525 h 952500"/>
              <a:gd name="connsiteX6" fmla="*/ 323850 w 3181367"/>
              <a:gd name="connsiteY6" fmla="*/ 790575 h 952500"/>
              <a:gd name="connsiteX7" fmla="*/ 419100 w 3181367"/>
              <a:gd name="connsiteY7" fmla="*/ 762000 h 952500"/>
              <a:gd name="connsiteX8" fmla="*/ 447675 w 3181367"/>
              <a:gd name="connsiteY8" fmla="*/ 695325 h 952500"/>
              <a:gd name="connsiteX9" fmla="*/ 561975 w 3181367"/>
              <a:gd name="connsiteY9" fmla="*/ 561975 h 952500"/>
              <a:gd name="connsiteX10" fmla="*/ 609600 w 3181367"/>
              <a:gd name="connsiteY10" fmla="*/ 552450 h 952500"/>
              <a:gd name="connsiteX11" fmla="*/ 704850 w 3181367"/>
              <a:gd name="connsiteY11" fmla="*/ 590550 h 952500"/>
              <a:gd name="connsiteX12" fmla="*/ 733425 w 3181367"/>
              <a:gd name="connsiteY12" fmla="*/ 628650 h 952500"/>
              <a:gd name="connsiteX13" fmla="*/ 771525 w 3181367"/>
              <a:gd name="connsiteY13" fmla="*/ 647700 h 952500"/>
              <a:gd name="connsiteX14" fmla="*/ 942975 w 3181367"/>
              <a:gd name="connsiteY14" fmla="*/ 571500 h 952500"/>
              <a:gd name="connsiteX15" fmla="*/ 1028700 w 3181367"/>
              <a:gd name="connsiteY15" fmla="*/ 476250 h 952500"/>
              <a:gd name="connsiteX16" fmla="*/ 1104900 w 3181367"/>
              <a:gd name="connsiteY16" fmla="*/ 400050 h 952500"/>
              <a:gd name="connsiteX17" fmla="*/ 1209675 w 3181367"/>
              <a:gd name="connsiteY17" fmla="*/ 428625 h 952500"/>
              <a:gd name="connsiteX18" fmla="*/ 1295400 w 3181367"/>
              <a:gd name="connsiteY18" fmla="*/ 552450 h 952500"/>
              <a:gd name="connsiteX19" fmla="*/ 1314450 w 3181367"/>
              <a:gd name="connsiteY19" fmla="*/ 581025 h 952500"/>
              <a:gd name="connsiteX20" fmla="*/ 1362075 w 3181367"/>
              <a:gd name="connsiteY20" fmla="*/ 542925 h 952500"/>
              <a:gd name="connsiteX21" fmla="*/ 1438275 w 3181367"/>
              <a:gd name="connsiteY21" fmla="*/ 361950 h 952500"/>
              <a:gd name="connsiteX22" fmla="*/ 1504950 w 3181367"/>
              <a:gd name="connsiteY22" fmla="*/ 295275 h 952500"/>
              <a:gd name="connsiteX23" fmla="*/ 1552575 w 3181367"/>
              <a:gd name="connsiteY23" fmla="*/ 285750 h 952500"/>
              <a:gd name="connsiteX24" fmla="*/ 1895475 w 3181367"/>
              <a:gd name="connsiteY24" fmla="*/ 209550 h 952500"/>
              <a:gd name="connsiteX25" fmla="*/ 1962150 w 3181367"/>
              <a:gd name="connsiteY25" fmla="*/ 85725 h 952500"/>
              <a:gd name="connsiteX26" fmla="*/ 2000250 w 3181367"/>
              <a:gd name="connsiteY26" fmla="*/ 47625 h 952500"/>
              <a:gd name="connsiteX27" fmla="*/ 2038350 w 3181367"/>
              <a:gd name="connsiteY27" fmla="*/ 66675 h 952500"/>
              <a:gd name="connsiteX28" fmla="*/ 2085975 w 3181367"/>
              <a:gd name="connsiteY28" fmla="*/ 200025 h 952500"/>
              <a:gd name="connsiteX29" fmla="*/ 2143125 w 3181367"/>
              <a:gd name="connsiteY29" fmla="*/ 266700 h 952500"/>
              <a:gd name="connsiteX30" fmla="*/ 2305050 w 3181367"/>
              <a:gd name="connsiteY30" fmla="*/ 142875 h 952500"/>
              <a:gd name="connsiteX31" fmla="*/ 2371725 w 3181367"/>
              <a:gd name="connsiteY31" fmla="*/ 95250 h 952500"/>
              <a:gd name="connsiteX32" fmla="*/ 2495550 w 3181367"/>
              <a:gd name="connsiteY32" fmla="*/ 200025 h 952500"/>
              <a:gd name="connsiteX33" fmla="*/ 2571750 w 3181367"/>
              <a:gd name="connsiteY33" fmla="*/ 238125 h 952500"/>
              <a:gd name="connsiteX34" fmla="*/ 2647950 w 3181367"/>
              <a:gd name="connsiteY34" fmla="*/ 152400 h 952500"/>
              <a:gd name="connsiteX35" fmla="*/ 2724150 w 3181367"/>
              <a:gd name="connsiteY35" fmla="*/ 19050 h 952500"/>
              <a:gd name="connsiteX36" fmla="*/ 2762250 w 3181367"/>
              <a:gd name="connsiteY36" fmla="*/ 0 h 952500"/>
              <a:gd name="connsiteX37" fmla="*/ 2886075 w 3181367"/>
              <a:gd name="connsiteY37" fmla="*/ 38100 h 952500"/>
              <a:gd name="connsiteX38" fmla="*/ 2914650 w 3181367"/>
              <a:gd name="connsiteY38" fmla="*/ 85725 h 952500"/>
              <a:gd name="connsiteX39" fmla="*/ 2952750 w 3181367"/>
              <a:gd name="connsiteY39" fmla="*/ 114300 h 952500"/>
              <a:gd name="connsiteX40" fmla="*/ 2962275 w 3181367"/>
              <a:gd name="connsiteY40" fmla="*/ 180975 h 952500"/>
              <a:gd name="connsiteX41" fmla="*/ 2990850 w 3181367"/>
              <a:gd name="connsiteY41" fmla="*/ 152400 h 952500"/>
              <a:gd name="connsiteX42" fmla="*/ 3076575 w 3181367"/>
              <a:gd name="connsiteY42" fmla="*/ 114300 h 952500"/>
              <a:gd name="connsiteX43" fmla="*/ 3105150 w 3181367"/>
              <a:gd name="connsiteY43" fmla="*/ 95250 h 952500"/>
              <a:gd name="connsiteX44" fmla="*/ 3181350 w 3181367"/>
              <a:gd name="connsiteY44" fmla="*/ 11430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3181367" h="952500">
                <a:moveTo>
                  <a:pt x="0" y="952500"/>
                </a:moveTo>
                <a:cubicBezTo>
                  <a:pt x="6350" y="936625"/>
                  <a:pt x="11975" y="920440"/>
                  <a:pt x="19050" y="904875"/>
                </a:cubicBezTo>
                <a:cubicBezTo>
                  <a:pt x="38491" y="862105"/>
                  <a:pt x="56636" y="827975"/>
                  <a:pt x="85725" y="790575"/>
                </a:cubicBezTo>
                <a:cubicBezTo>
                  <a:pt x="104298" y="766695"/>
                  <a:pt x="128540" y="751320"/>
                  <a:pt x="152400" y="733425"/>
                </a:cubicBezTo>
                <a:cubicBezTo>
                  <a:pt x="187325" y="736600"/>
                  <a:pt x="223455" y="733316"/>
                  <a:pt x="257175" y="742950"/>
                </a:cubicBezTo>
                <a:cubicBezTo>
                  <a:pt x="270127" y="746651"/>
                  <a:pt x="274789" y="763695"/>
                  <a:pt x="285750" y="771525"/>
                </a:cubicBezTo>
                <a:cubicBezTo>
                  <a:pt x="297304" y="779778"/>
                  <a:pt x="311150" y="784225"/>
                  <a:pt x="323850" y="790575"/>
                </a:cubicBezTo>
                <a:cubicBezTo>
                  <a:pt x="355600" y="781050"/>
                  <a:pt x="392826" y="782211"/>
                  <a:pt x="419100" y="762000"/>
                </a:cubicBezTo>
                <a:cubicBezTo>
                  <a:pt x="438266" y="747257"/>
                  <a:pt x="435066" y="715957"/>
                  <a:pt x="447675" y="695325"/>
                </a:cubicBezTo>
                <a:cubicBezTo>
                  <a:pt x="463794" y="668949"/>
                  <a:pt x="514846" y="582921"/>
                  <a:pt x="561975" y="561975"/>
                </a:cubicBezTo>
                <a:cubicBezTo>
                  <a:pt x="576769" y="555400"/>
                  <a:pt x="593725" y="555625"/>
                  <a:pt x="609600" y="552450"/>
                </a:cubicBezTo>
                <a:cubicBezTo>
                  <a:pt x="641350" y="565150"/>
                  <a:pt x="675727" y="572628"/>
                  <a:pt x="704850" y="590550"/>
                </a:cubicBezTo>
                <a:cubicBezTo>
                  <a:pt x="718370" y="598870"/>
                  <a:pt x="721372" y="618319"/>
                  <a:pt x="733425" y="628650"/>
                </a:cubicBezTo>
                <a:cubicBezTo>
                  <a:pt x="744206" y="637891"/>
                  <a:pt x="758825" y="641350"/>
                  <a:pt x="771525" y="647700"/>
                </a:cubicBezTo>
                <a:cubicBezTo>
                  <a:pt x="828675" y="622300"/>
                  <a:pt x="890938" y="606191"/>
                  <a:pt x="942975" y="571500"/>
                </a:cubicBezTo>
                <a:cubicBezTo>
                  <a:pt x="978516" y="547806"/>
                  <a:pt x="1001546" y="509223"/>
                  <a:pt x="1028700" y="476250"/>
                </a:cubicBezTo>
                <a:cubicBezTo>
                  <a:pt x="1093431" y="397648"/>
                  <a:pt x="1046271" y="419593"/>
                  <a:pt x="1104900" y="400050"/>
                </a:cubicBezTo>
                <a:cubicBezTo>
                  <a:pt x="1139825" y="409575"/>
                  <a:pt x="1178786" y="409748"/>
                  <a:pt x="1209675" y="428625"/>
                </a:cubicBezTo>
                <a:cubicBezTo>
                  <a:pt x="1280216" y="471734"/>
                  <a:pt x="1267560" y="496771"/>
                  <a:pt x="1295400" y="552450"/>
                </a:cubicBezTo>
                <a:cubicBezTo>
                  <a:pt x="1300520" y="562689"/>
                  <a:pt x="1308100" y="571500"/>
                  <a:pt x="1314450" y="581025"/>
                </a:cubicBezTo>
                <a:cubicBezTo>
                  <a:pt x="1330325" y="568325"/>
                  <a:pt x="1351615" y="560358"/>
                  <a:pt x="1362075" y="542925"/>
                </a:cubicBezTo>
                <a:cubicBezTo>
                  <a:pt x="1430407" y="429039"/>
                  <a:pt x="1367870" y="457957"/>
                  <a:pt x="1438275" y="361950"/>
                </a:cubicBezTo>
                <a:cubicBezTo>
                  <a:pt x="1456862" y="336604"/>
                  <a:pt x="1474129" y="301439"/>
                  <a:pt x="1504950" y="295275"/>
                </a:cubicBezTo>
                <a:lnTo>
                  <a:pt x="1552575" y="285750"/>
                </a:lnTo>
                <a:cubicBezTo>
                  <a:pt x="1700542" y="351513"/>
                  <a:pt x="1680173" y="367860"/>
                  <a:pt x="1895475" y="209550"/>
                </a:cubicBezTo>
                <a:cubicBezTo>
                  <a:pt x="1933243" y="181780"/>
                  <a:pt x="1936683" y="125083"/>
                  <a:pt x="1962150" y="85725"/>
                </a:cubicBezTo>
                <a:cubicBezTo>
                  <a:pt x="1971907" y="70646"/>
                  <a:pt x="1987550" y="60325"/>
                  <a:pt x="2000250" y="47625"/>
                </a:cubicBezTo>
                <a:cubicBezTo>
                  <a:pt x="2012950" y="53975"/>
                  <a:pt x="2029633" y="55467"/>
                  <a:pt x="2038350" y="66675"/>
                </a:cubicBezTo>
                <a:cubicBezTo>
                  <a:pt x="2071071" y="108745"/>
                  <a:pt x="2065023" y="153930"/>
                  <a:pt x="2085975" y="200025"/>
                </a:cubicBezTo>
                <a:cubicBezTo>
                  <a:pt x="2096158" y="222427"/>
                  <a:pt x="2125789" y="249364"/>
                  <a:pt x="2143125" y="266700"/>
                </a:cubicBezTo>
                <a:cubicBezTo>
                  <a:pt x="2233457" y="236589"/>
                  <a:pt x="2127827" y="275793"/>
                  <a:pt x="2305050" y="142875"/>
                </a:cubicBezTo>
                <a:cubicBezTo>
                  <a:pt x="2352308" y="107431"/>
                  <a:pt x="2329941" y="123106"/>
                  <a:pt x="2371725" y="95250"/>
                </a:cubicBezTo>
                <a:cubicBezTo>
                  <a:pt x="2469960" y="114897"/>
                  <a:pt x="2382264" y="86739"/>
                  <a:pt x="2495550" y="200025"/>
                </a:cubicBezTo>
                <a:cubicBezTo>
                  <a:pt x="2518044" y="222519"/>
                  <a:pt x="2543910" y="228845"/>
                  <a:pt x="2571750" y="238125"/>
                </a:cubicBezTo>
                <a:cubicBezTo>
                  <a:pt x="2626556" y="219856"/>
                  <a:pt x="2601520" y="234942"/>
                  <a:pt x="2647950" y="152400"/>
                </a:cubicBezTo>
                <a:cubicBezTo>
                  <a:pt x="2667160" y="118249"/>
                  <a:pt x="2693782" y="49418"/>
                  <a:pt x="2724150" y="19050"/>
                </a:cubicBezTo>
                <a:cubicBezTo>
                  <a:pt x="2734190" y="9010"/>
                  <a:pt x="2749550" y="6350"/>
                  <a:pt x="2762250" y="0"/>
                </a:cubicBezTo>
                <a:cubicBezTo>
                  <a:pt x="2803525" y="12700"/>
                  <a:pt x="2848436" y="16928"/>
                  <a:pt x="2886075" y="38100"/>
                </a:cubicBezTo>
                <a:cubicBezTo>
                  <a:pt x="2902211" y="47176"/>
                  <a:pt x="2902459" y="71792"/>
                  <a:pt x="2914650" y="85725"/>
                </a:cubicBezTo>
                <a:cubicBezTo>
                  <a:pt x="2925104" y="97672"/>
                  <a:pt x="2940050" y="104775"/>
                  <a:pt x="2952750" y="114300"/>
                </a:cubicBezTo>
                <a:cubicBezTo>
                  <a:pt x="2955925" y="136525"/>
                  <a:pt x="2946400" y="165100"/>
                  <a:pt x="2962275" y="180975"/>
                </a:cubicBezTo>
                <a:cubicBezTo>
                  <a:pt x="2971800" y="190500"/>
                  <a:pt x="2979642" y="159872"/>
                  <a:pt x="2990850" y="152400"/>
                </a:cubicBezTo>
                <a:cubicBezTo>
                  <a:pt x="3094329" y="83414"/>
                  <a:pt x="3010188" y="147494"/>
                  <a:pt x="3076575" y="114300"/>
                </a:cubicBezTo>
                <a:cubicBezTo>
                  <a:pt x="3086814" y="109180"/>
                  <a:pt x="3095625" y="101600"/>
                  <a:pt x="3105150" y="95250"/>
                </a:cubicBezTo>
                <a:cubicBezTo>
                  <a:pt x="3184500" y="105169"/>
                  <a:pt x="3181350" y="79177"/>
                  <a:pt x="3181350" y="11430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94F8FD6-CACC-4D9F-AEB3-724914AEE7D0}"/>
              </a:ext>
            </a:extLst>
          </p:cNvPr>
          <p:cNvCxnSpPr>
            <a:cxnSpLocks/>
          </p:cNvCxnSpPr>
          <p:nvPr/>
        </p:nvCxnSpPr>
        <p:spPr>
          <a:xfrm flipV="1">
            <a:off x="8115300" y="2403514"/>
            <a:ext cx="3175000" cy="128428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78855D4-DE3B-45FC-9238-D30A6BF06C5F}"/>
              </a:ext>
            </a:extLst>
          </p:cNvPr>
          <p:cNvSpPr txBox="1"/>
          <p:nvPr/>
        </p:nvSpPr>
        <p:spPr>
          <a:xfrm rot="20080702">
            <a:off x="8450121" y="2888248"/>
            <a:ext cx="159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Population size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CE5D5E-0613-4EBC-ACA0-EE3EE3B1F742}"/>
              </a:ext>
            </a:extLst>
          </p:cNvPr>
          <p:cNvSpPr txBox="1"/>
          <p:nvPr/>
        </p:nvSpPr>
        <p:spPr>
          <a:xfrm rot="20517177">
            <a:off x="8072058" y="3503135"/>
            <a:ext cx="2713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Number of hospitalizations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D16836-8CA8-4D6F-AF79-591510B3D2BE}"/>
              </a:ext>
            </a:extLst>
          </p:cNvPr>
          <p:cNvSpPr/>
          <p:nvPr/>
        </p:nvSpPr>
        <p:spPr>
          <a:xfrm>
            <a:off x="8023225" y="4935138"/>
            <a:ext cx="3359150" cy="18089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2F5D197-A636-485C-9998-9638F2DDFFF8}"/>
              </a:ext>
            </a:extLst>
          </p:cNvPr>
          <p:cNvSpPr/>
          <p:nvPr/>
        </p:nvSpPr>
        <p:spPr>
          <a:xfrm>
            <a:off x="8134350" y="5715000"/>
            <a:ext cx="3305175" cy="400050"/>
          </a:xfrm>
          <a:custGeom>
            <a:avLst/>
            <a:gdLst>
              <a:gd name="connsiteX0" fmla="*/ 0 w 3305175"/>
              <a:gd name="connsiteY0" fmla="*/ 342900 h 400050"/>
              <a:gd name="connsiteX1" fmla="*/ 57150 w 3305175"/>
              <a:gd name="connsiteY1" fmla="*/ 142875 h 400050"/>
              <a:gd name="connsiteX2" fmla="*/ 123825 w 3305175"/>
              <a:gd name="connsiteY2" fmla="*/ 76200 h 400050"/>
              <a:gd name="connsiteX3" fmla="*/ 152400 w 3305175"/>
              <a:gd name="connsiteY3" fmla="*/ 66675 h 400050"/>
              <a:gd name="connsiteX4" fmla="*/ 228600 w 3305175"/>
              <a:gd name="connsiteY4" fmla="*/ 85725 h 400050"/>
              <a:gd name="connsiteX5" fmla="*/ 257175 w 3305175"/>
              <a:gd name="connsiteY5" fmla="*/ 114300 h 400050"/>
              <a:gd name="connsiteX6" fmla="*/ 323850 w 3305175"/>
              <a:gd name="connsiteY6" fmla="*/ 133350 h 400050"/>
              <a:gd name="connsiteX7" fmla="*/ 333375 w 3305175"/>
              <a:gd name="connsiteY7" fmla="*/ 180975 h 400050"/>
              <a:gd name="connsiteX8" fmla="*/ 352425 w 3305175"/>
              <a:gd name="connsiteY8" fmla="*/ 238125 h 400050"/>
              <a:gd name="connsiteX9" fmla="*/ 419100 w 3305175"/>
              <a:gd name="connsiteY9" fmla="*/ 200025 h 400050"/>
              <a:gd name="connsiteX10" fmla="*/ 476250 w 3305175"/>
              <a:gd name="connsiteY10" fmla="*/ 171450 h 400050"/>
              <a:gd name="connsiteX11" fmla="*/ 552450 w 3305175"/>
              <a:gd name="connsiteY11" fmla="*/ 123825 h 400050"/>
              <a:gd name="connsiteX12" fmla="*/ 657225 w 3305175"/>
              <a:gd name="connsiteY12" fmla="*/ 133350 h 400050"/>
              <a:gd name="connsiteX13" fmla="*/ 714375 w 3305175"/>
              <a:gd name="connsiteY13" fmla="*/ 190500 h 400050"/>
              <a:gd name="connsiteX14" fmla="*/ 819150 w 3305175"/>
              <a:gd name="connsiteY14" fmla="*/ 180975 h 400050"/>
              <a:gd name="connsiteX15" fmla="*/ 876300 w 3305175"/>
              <a:gd name="connsiteY15" fmla="*/ 104775 h 400050"/>
              <a:gd name="connsiteX16" fmla="*/ 914400 w 3305175"/>
              <a:gd name="connsiteY16" fmla="*/ 76200 h 400050"/>
              <a:gd name="connsiteX17" fmla="*/ 981075 w 3305175"/>
              <a:gd name="connsiteY17" fmla="*/ 57150 h 400050"/>
              <a:gd name="connsiteX18" fmla="*/ 1095375 w 3305175"/>
              <a:gd name="connsiteY18" fmla="*/ 76200 h 400050"/>
              <a:gd name="connsiteX19" fmla="*/ 1123950 w 3305175"/>
              <a:gd name="connsiteY19" fmla="*/ 133350 h 400050"/>
              <a:gd name="connsiteX20" fmla="*/ 1162050 w 3305175"/>
              <a:gd name="connsiteY20" fmla="*/ 161925 h 400050"/>
              <a:gd name="connsiteX21" fmla="*/ 1266825 w 3305175"/>
              <a:gd name="connsiteY21" fmla="*/ 257175 h 400050"/>
              <a:gd name="connsiteX22" fmla="*/ 1333500 w 3305175"/>
              <a:gd name="connsiteY22" fmla="*/ 238125 h 400050"/>
              <a:gd name="connsiteX23" fmla="*/ 1438275 w 3305175"/>
              <a:gd name="connsiteY23" fmla="*/ 133350 h 400050"/>
              <a:gd name="connsiteX24" fmla="*/ 1485900 w 3305175"/>
              <a:gd name="connsiteY24" fmla="*/ 104775 h 400050"/>
              <a:gd name="connsiteX25" fmla="*/ 1524000 w 3305175"/>
              <a:gd name="connsiteY25" fmla="*/ 76200 h 400050"/>
              <a:gd name="connsiteX26" fmla="*/ 1562100 w 3305175"/>
              <a:gd name="connsiteY26" fmla="*/ 66675 h 400050"/>
              <a:gd name="connsiteX27" fmla="*/ 1619250 w 3305175"/>
              <a:gd name="connsiteY27" fmla="*/ 85725 h 400050"/>
              <a:gd name="connsiteX28" fmla="*/ 1657350 w 3305175"/>
              <a:gd name="connsiteY28" fmla="*/ 171450 h 400050"/>
              <a:gd name="connsiteX29" fmla="*/ 1743075 w 3305175"/>
              <a:gd name="connsiteY29" fmla="*/ 133350 h 400050"/>
              <a:gd name="connsiteX30" fmla="*/ 1914525 w 3305175"/>
              <a:gd name="connsiteY30" fmla="*/ 9525 h 400050"/>
              <a:gd name="connsiteX31" fmla="*/ 1962150 w 3305175"/>
              <a:gd name="connsiteY31" fmla="*/ 0 h 400050"/>
              <a:gd name="connsiteX32" fmla="*/ 2066925 w 3305175"/>
              <a:gd name="connsiteY32" fmla="*/ 28575 h 400050"/>
              <a:gd name="connsiteX33" fmla="*/ 2124075 w 3305175"/>
              <a:gd name="connsiteY33" fmla="*/ 104775 h 400050"/>
              <a:gd name="connsiteX34" fmla="*/ 2143125 w 3305175"/>
              <a:gd name="connsiteY34" fmla="*/ 133350 h 400050"/>
              <a:gd name="connsiteX35" fmla="*/ 2190750 w 3305175"/>
              <a:gd name="connsiteY35" fmla="*/ 142875 h 400050"/>
              <a:gd name="connsiteX36" fmla="*/ 2286000 w 3305175"/>
              <a:gd name="connsiteY36" fmla="*/ 123825 h 400050"/>
              <a:gd name="connsiteX37" fmla="*/ 2343150 w 3305175"/>
              <a:gd name="connsiteY37" fmla="*/ 114300 h 400050"/>
              <a:gd name="connsiteX38" fmla="*/ 2352675 w 3305175"/>
              <a:gd name="connsiteY38" fmla="*/ 76200 h 400050"/>
              <a:gd name="connsiteX39" fmla="*/ 2409825 w 3305175"/>
              <a:gd name="connsiteY39" fmla="*/ 38100 h 400050"/>
              <a:gd name="connsiteX40" fmla="*/ 2571750 w 3305175"/>
              <a:gd name="connsiteY40" fmla="*/ 57150 h 400050"/>
              <a:gd name="connsiteX41" fmla="*/ 2590800 w 3305175"/>
              <a:gd name="connsiteY41" fmla="*/ 104775 h 400050"/>
              <a:gd name="connsiteX42" fmla="*/ 2600325 w 3305175"/>
              <a:gd name="connsiteY42" fmla="*/ 133350 h 400050"/>
              <a:gd name="connsiteX43" fmla="*/ 2619375 w 3305175"/>
              <a:gd name="connsiteY43" fmla="*/ 171450 h 400050"/>
              <a:gd name="connsiteX44" fmla="*/ 2638425 w 3305175"/>
              <a:gd name="connsiteY44" fmla="*/ 228600 h 400050"/>
              <a:gd name="connsiteX45" fmla="*/ 2809875 w 3305175"/>
              <a:gd name="connsiteY45" fmla="*/ 190500 h 400050"/>
              <a:gd name="connsiteX46" fmla="*/ 2847975 w 3305175"/>
              <a:gd name="connsiteY46" fmla="*/ 171450 h 400050"/>
              <a:gd name="connsiteX47" fmla="*/ 2895600 w 3305175"/>
              <a:gd name="connsiteY47" fmla="*/ 209550 h 400050"/>
              <a:gd name="connsiteX48" fmla="*/ 2905125 w 3305175"/>
              <a:gd name="connsiteY48" fmla="*/ 257175 h 400050"/>
              <a:gd name="connsiteX49" fmla="*/ 2971800 w 3305175"/>
              <a:gd name="connsiteY49" fmla="*/ 333375 h 400050"/>
              <a:gd name="connsiteX50" fmla="*/ 3067050 w 3305175"/>
              <a:gd name="connsiteY50" fmla="*/ 295275 h 400050"/>
              <a:gd name="connsiteX51" fmla="*/ 3105150 w 3305175"/>
              <a:gd name="connsiteY51" fmla="*/ 228600 h 400050"/>
              <a:gd name="connsiteX52" fmla="*/ 3133725 w 3305175"/>
              <a:gd name="connsiteY52" fmla="*/ 209550 h 400050"/>
              <a:gd name="connsiteX53" fmla="*/ 3219450 w 3305175"/>
              <a:gd name="connsiteY53" fmla="*/ 285750 h 400050"/>
              <a:gd name="connsiteX54" fmla="*/ 3228975 w 3305175"/>
              <a:gd name="connsiteY54" fmla="*/ 342900 h 400050"/>
              <a:gd name="connsiteX55" fmla="*/ 3295650 w 3305175"/>
              <a:gd name="connsiteY55" fmla="*/ 390525 h 400050"/>
              <a:gd name="connsiteX56" fmla="*/ 3305175 w 3305175"/>
              <a:gd name="connsiteY56" fmla="*/ 400050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305175" h="400050">
                <a:moveTo>
                  <a:pt x="0" y="342900"/>
                </a:moveTo>
                <a:cubicBezTo>
                  <a:pt x="11054" y="287632"/>
                  <a:pt x="16370" y="195889"/>
                  <a:pt x="57150" y="142875"/>
                </a:cubicBezTo>
                <a:cubicBezTo>
                  <a:pt x="76314" y="117962"/>
                  <a:pt x="94007" y="86139"/>
                  <a:pt x="123825" y="76200"/>
                </a:cubicBezTo>
                <a:lnTo>
                  <a:pt x="152400" y="66675"/>
                </a:lnTo>
                <a:cubicBezTo>
                  <a:pt x="177800" y="73025"/>
                  <a:pt x="204765" y="74891"/>
                  <a:pt x="228600" y="85725"/>
                </a:cubicBezTo>
                <a:cubicBezTo>
                  <a:pt x="240863" y="91299"/>
                  <a:pt x="245127" y="108276"/>
                  <a:pt x="257175" y="114300"/>
                </a:cubicBezTo>
                <a:cubicBezTo>
                  <a:pt x="277849" y="124637"/>
                  <a:pt x="301625" y="127000"/>
                  <a:pt x="323850" y="133350"/>
                </a:cubicBezTo>
                <a:cubicBezTo>
                  <a:pt x="327025" y="149225"/>
                  <a:pt x="329115" y="165356"/>
                  <a:pt x="333375" y="180975"/>
                </a:cubicBezTo>
                <a:cubicBezTo>
                  <a:pt x="338659" y="200348"/>
                  <a:pt x="352425" y="238125"/>
                  <a:pt x="352425" y="238125"/>
                </a:cubicBezTo>
                <a:cubicBezTo>
                  <a:pt x="374650" y="225425"/>
                  <a:pt x="396562" y="212161"/>
                  <a:pt x="419100" y="200025"/>
                </a:cubicBezTo>
                <a:cubicBezTo>
                  <a:pt x="437853" y="189927"/>
                  <a:pt x="457552" y="181649"/>
                  <a:pt x="476250" y="171450"/>
                </a:cubicBezTo>
                <a:cubicBezTo>
                  <a:pt x="507843" y="154218"/>
                  <a:pt x="524454" y="142489"/>
                  <a:pt x="552450" y="123825"/>
                </a:cubicBezTo>
                <a:cubicBezTo>
                  <a:pt x="587375" y="127000"/>
                  <a:pt x="624797" y="119997"/>
                  <a:pt x="657225" y="133350"/>
                </a:cubicBezTo>
                <a:cubicBezTo>
                  <a:pt x="682137" y="143608"/>
                  <a:pt x="714375" y="190500"/>
                  <a:pt x="714375" y="190500"/>
                </a:cubicBezTo>
                <a:lnTo>
                  <a:pt x="819150" y="180975"/>
                </a:lnTo>
                <a:cubicBezTo>
                  <a:pt x="847210" y="166120"/>
                  <a:pt x="850900" y="123825"/>
                  <a:pt x="876300" y="104775"/>
                </a:cubicBezTo>
                <a:cubicBezTo>
                  <a:pt x="889000" y="95250"/>
                  <a:pt x="900617" y="84076"/>
                  <a:pt x="914400" y="76200"/>
                </a:cubicBezTo>
                <a:cubicBezTo>
                  <a:pt x="925028" y="70127"/>
                  <a:pt x="972827" y="59212"/>
                  <a:pt x="981075" y="57150"/>
                </a:cubicBezTo>
                <a:cubicBezTo>
                  <a:pt x="1019175" y="63500"/>
                  <a:pt x="1061294" y="58023"/>
                  <a:pt x="1095375" y="76200"/>
                </a:cubicBezTo>
                <a:cubicBezTo>
                  <a:pt x="1114168" y="86223"/>
                  <a:pt x="1110874" y="116538"/>
                  <a:pt x="1123950" y="133350"/>
                </a:cubicBezTo>
                <a:cubicBezTo>
                  <a:pt x="1133696" y="145881"/>
                  <a:pt x="1151371" y="150178"/>
                  <a:pt x="1162050" y="161925"/>
                </a:cubicBezTo>
                <a:cubicBezTo>
                  <a:pt x="1251928" y="260791"/>
                  <a:pt x="1177621" y="221493"/>
                  <a:pt x="1266825" y="257175"/>
                </a:cubicBezTo>
                <a:cubicBezTo>
                  <a:pt x="1289050" y="250825"/>
                  <a:pt x="1314762" y="251658"/>
                  <a:pt x="1333500" y="238125"/>
                </a:cubicBezTo>
                <a:cubicBezTo>
                  <a:pt x="1373541" y="209207"/>
                  <a:pt x="1395922" y="158762"/>
                  <a:pt x="1438275" y="133350"/>
                </a:cubicBezTo>
                <a:cubicBezTo>
                  <a:pt x="1454150" y="123825"/>
                  <a:pt x="1470496" y="115044"/>
                  <a:pt x="1485900" y="104775"/>
                </a:cubicBezTo>
                <a:cubicBezTo>
                  <a:pt x="1499109" y="95969"/>
                  <a:pt x="1509801" y="83300"/>
                  <a:pt x="1524000" y="76200"/>
                </a:cubicBezTo>
                <a:cubicBezTo>
                  <a:pt x="1535709" y="70346"/>
                  <a:pt x="1549400" y="69850"/>
                  <a:pt x="1562100" y="66675"/>
                </a:cubicBezTo>
                <a:cubicBezTo>
                  <a:pt x="1581150" y="73025"/>
                  <a:pt x="1607735" y="69274"/>
                  <a:pt x="1619250" y="85725"/>
                </a:cubicBezTo>
                <a:cubicBezTo>
                  <a:pt x="1694642" y="193428"/>
                  <a:pt x="1579144" y="145381"/>
                  <a:pt x="1657350" y="171450"/>
                </a:cubicBezTo>
                <a:cubicBezTo>
                  <a:pt x="1685925" y="158750"/>
                  <a:pt x="1716393" y="149656"/>
                  <a:pt x="1743075" y="133350"/>
                </a:cubicBezTo>
                <a:cubicBezTo>
                  <a:pt x="1763038" y="121150"/>
                  <a:pt x="1886784" y="15073"/>
                  <a:pt x="1914525" y="9525"/>
                </a:cubicBezTo>
                <a:lnTo>
                  <a:pt x="1962150" y="0"/>
                </a:lnTo>
                <a:cubicBezTo>
                  <a:pt x="1997075" y="9525"/>
                  <a:pt x="2033651" y="14315"/>
                  <a:pt x="2066925" y="28575"/>
                </a:cubicBezTo>
                <a:cubicBezTo>
                  <a:pt x="2089736" y="38351"/>
                  <a:pt x="2114483" y="89427"/>
                  <a:pt x="2124075" y="104775"/>
                </a:cubicBezTo>
                <a:cubicBezTo>
                  <a:pt x="2130142" y="114483"/>
                  <a:pt x="2133186" y="127670"/>
                  <a:pt x="2143125" y="133350"/>
                </a:cubicBezTo>
                <a:cubicBezTo>
                  <a:pt x="2157181" y="141382"/>
                  <a:pt x="2174875" y="139700"/>
                  <a:pt x="2190750" y="142875"/>
                </a:cubicBezTo>
                <a:lnTo>
                  <a:pt x="2286000" y="123825"/>
                </a:lnTo>
                <a:cubicBezTo>
                  <a:pt x="2304982" y="120266"/>
                  <a:pt x="2327435" y="125525"/>
                  <a:pt x="2343150" y="114300"/>
                </a:cubicBezTo>
                <a:cubicBezTo>
                  <a:pt x="2353802" y="106691"/>
                  <a:pt x="2347518" y="88232"/>
                  <a:pt x="2352675" y="76200"/>
                </a:cubicBezTo>
                <a:cubicBezTo>
                  <a:pt x="2368462" y="39364"/>
                  <a:pt x="2372655" y="47393"/>
                  <a:pt x="2409825" y="38100"/>
                </a:cubicBezTo>
                <a:cubicBezTo>
                  <a:pt x="2463800" y="44450"/>
                  <a:pt x="2520754" y="38362"/>
                  <a:pt x="2571750" y="57150"/>
                </a:cubicBezTo>
                <a:cubicBezTo>
                  <a:pt x="2587794" y="63061"/>
                  <a:pt x="2584797" y="88766"/>
                  <a:pt x="2590800" y="104775"/>
                </a:cubicBezTo>
                <a:cubicBezTo>
                  <a:pt x="2594325" y="114176"/>
                  <a:pt x="2596370" y="124122"/>
                  <a:pt x="2600325" y="133350"/>
                </a:cubicBezTo>
                <a:cubicBezTo>
                  <a:pt x="2605918" y="146401"/>
                  <a:pt x="2614102" y="158267"/>
                  <a:pt x="2619375" y="171450"/>
                </a:cubicBezTo>
                <a:cubicBezTo>
                  <a:pt x="2626833" y="190094"/>
                  <a:pt x="2632075" y="209550"/>
                  <a:pt x="2638425" y="228600"/>
                </a:cubicBezTo>
                <a:cubicBezTo>
                  <a:pt x="2695575" y="215900"/>
                  <a:pt x="2753394" y="205904"/>
                  <a:pt x="2809875" y="190500"/>
                </a:cubicBezTo>
                <a:cubicBezTo>
                  <a:pt x="2823574" y="186764"/>
                  <a:pt x="2834114" y="168370"/>
                  <a:pt x="2847975" y="171450"/>
                </a:cubicBezTo>
                <a:cubicBezTo>
                  <a:pt x="2867821" y="175860"/>
                  <a:pt x="2879725" y="196850"/>
                  <a:pt x="2895600" y="209550"/>
                </a:cubicBezTo>
                <a:cubicBezTo>
                  <a:pt x="2898775" y="225425"/>
                  <a:pt x="2899441" y="242016"/>
                  <a:pt x="2905125" y="257175"/>
                </a:cubicBezTo>
                <a:cubicBezTo>
                  <a:pt x="2914576" y="282378"/>
                  <a:pt x="2959329" y="320904"/>
                  <a:pt x="2971800" y="333375"/>
                </a:cubicBezTo>
                <a:cubicBezTo>
                  <a:pt x="3003550" y="320675"/>
                  <a:pt x="3037512" y="312505"/>
                  <a:pt x="3067050" y="295275"/>
                </a:cubicBezTo>
                <a:cubicBezTo>
                  <a:pt x="3079230" y="288170"/>
                  <a:pt x="3099271" y="235655"/>
                  <a:pt x="3105150" y="228600"/>
                </a:cubicBezTo>
                <a:cubicBezTo>
                  <a:pt x="3112479" y="219806"/>
                  <a:pt x="3124200" y="215900"/>
                  <a:pt x="3133725" y="209550"/>
                </a:cubicBezTo>
                <a:cubicBezTo>
                  <a:pt x="3185536" y="235455"/>
                  <a:pt x="3198951" y="229379"/>
                  <a:pt x="3219450" y="285750"/>
                </a:cubicBezTo>
                <a:cubicBezTo>
                  <a:pt x="3226050" y="303900"/>
                  <a:pt x="3221131" y="325252"/>
                  <a:pt x="3228975" y="342900"/>
                </a:cubicBezTo>
                <a:cubicBezTo>
                  <a:pt x="3241220" y="370450"/>
                  <a:pt x="3273299" y="377114"/>
                  <a:pt x="3295650" y="390525"/>
                </a:cubicBezTo>
                <a:cubicBezTo>
                  <a:pt x="3299500" y="392835"/>
                  <a:pt x="3302000" y="396875"/>
                  <a:pt x="3305175" y="400050"/>
                </a:cubicBez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4B7D07-D3EA-4CB8-84B5-7D5AEAD39D55}"/>
              </a:ext>
            </a:extLst>
          </p:cNvPr>
          <p:cNvSpPr txBox="1"/>
          <p:nvPr/>
        </p:nvSpPr>
        <p:spPr>
          <a:xfrm>
            <a:off x="8390646" y="5412707"/>
            <a:ext cx="267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Hospitalization/Population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C34B1118-9EA7-43C7-9B84-B0001E979B51}"/>
              </a:ext>
            </a:extLst>
          </p:cNvPr>
          <p:cNvSpPr/>
          <p:nvPr/>
        </p:nvSpPr>
        <p:spPr>
          <a:xfrm>
            <a:off x="9401175" y="4353226"/>
            <a:ext cx="581025" cy="5140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3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denominator on estimates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~70% of Brazilian population uses public healthcare (SUS)</a:t>
            </a:r>
          </a:p>
          <a:p>
            <a:pPr lvl="1"/>
            <a:r>
              <a:rPr lang="en-US" dirty="0"/>
              <a:t>Varies by region and declines over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15" y="3498513"/>
            <a:ext cx="11478884" cy="173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5548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85801"/>
            <a:ext cx="10972800" cy="1143000"/>
          </a:xfrm>
        </p:spPr>
        <p:txBody>
          <a:bodyPr/>
          <a:lstStyle/>
          <a:p>
            <a:r>
              <a:rPr lang="en-US" dirty="0"/>
              <a:t>Denominators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2200" y="1752600"/>
            <a:ext cx="6629400" cy="4144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Choose a denominator that reflects changes in potential confounders</a:t>
            </a:r>
          </a:p>
        </p:txBody>
      </p:sp>
      <p:graphicFrame>
        <p:nvGraphicFramePr>
          <p:cNvPr id="10" name="Diagram 9"/>
          <p:cNvGraphicFramePr/>
          <p:nvPr/>
        </p:nvGraphicFramePr>
        <p:xfrm>
          <a:off x="76201" y="1"/>
          <a:ext cx="19050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1600200" y="2895600"/>
          <a:ext cx="7391400" cy="24440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194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19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0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79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4694">
                <a:tc gridSpan="4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Change</a:t>
                      </a:r>
                      <a:r>
                        <a:rPr lang="en-US" sz="24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in all-cause pneumonia 2011-12 vs 2008-09 when using different denominators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204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Total population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Population using public system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All-cause hospitalization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734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Brazil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.89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.92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0.85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7411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D0B11-3CB1-480D-9BAA-3449EFFAA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4E295-4D79-4079-A914-229A7AB69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170" y="1690688"/>
            <a:ext cx="11038952" cy="4351338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dirty="0"/>
              <a:t>The development of this workshop was supported by a grant from the Bill and Melinda Gates Foundation</a:t>
            </a:r>
          </a:p>
          <a:p>
            <a:pPr marL="0" indent="0" algn="ctr">
              <a:buNone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material in this workshop was jointly developed with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Kayoko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Shioda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(Yale/Emory)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Iris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Artin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 Cristiana Toscano (PAHO/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Universidade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Federal de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Goiás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Lucia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Oliveria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(PAHO)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Jackie Kleynhans (NICD/South Africa)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Nuredin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Mohammed (MRC/Gambia)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Lone Simonsen (Roskilde)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Rob Taylor (Sage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Analytica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 Cynthia Schuck-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Paim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(Sage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Analytica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Christian Bruhn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WHO working group on the use of administrative data to evaluate PCV impact (Fernanda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Lessa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(CDC), Jennifer Loo Farrar (CDC),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Tomoka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Nakamura (WHO), Adam Cohen (WHO/CDC)</a:t>
            </a:r>
          </a:p>
        </p:txBody>
      </p:sp>
    </p:spTree>
    <p:extLst>
      <p:ext uri="{BB962C8B-B14F-4D97-AF65-F5344CB8AC3E}">
        <p14:creationId xmlns:p14="http://schemas.microsoft.com/office/powerpoint/2010/main" val="47724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90600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Many factors aside from vaccination can influence disease rates</a:t>
            </a:r>
          </a:p>
        </p:txBody>
      </p:sp>
      <p:pic>
        <p:nvPicPr>
          <p:cNvPr id="4" name="Imagem 2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065209"/>
            <a:ext cx="5114860" cy="29911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5400000">
            <a:off x="4086933" y="4263897"/>
            <a:ext cx="2268570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Potentially-avoidable hospitalizations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76466" y="2626030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Changes in access to primary care</a:t>
            </a:r>
          </a:p>
        </p:txBody>
      </p:sp>
      <p:pic>
        <p:nvPicPr>
          <p:cNvPr id="7" name="Imagem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124200"/>
            <a:ext cx="4719670" cy="2667001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6858000" y="2759006"/>
            <a:ext cx="413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Changes in use of public healthcare</a:t>
            </a:r>
          </a:p>
        </p:txBody>
      </p:sp>
    </p:spTree>
    <p:extLst>
      <p:ext uri="{BB962C8B-B14F-4D97-AF65-F5344CB8AC3E}">
        <p14:creationId xmlns:p14="http://schemas.microsoft.com/office/powerpoint/2010/main" val="380356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improvements in primary care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64063"/>
          <a:stretch/>
        </p:blipFill>
        <p:spPr>
          <a:xfrm>
            <a:off x="2285165" y="2597316"/>
            <a:ext cx="7621670" cy="352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888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1143000"/>
          </a:xfrm>
        </p:spPr>
        <p:txBody>
          <a:bodyPr/>
          <a:lstStyle/>
          <a:p>
            <a:r>
              <a:rPr lang="en-US" dirty="0"/>
              <a:t>Availability of hospital beds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524000"/>
            <a:ext cx="10134600" cy="512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768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Availability in hospital beds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0" y="3048000"/>
            <a:ext cx="11904547" cy="2514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39E934-6414-471B-952D-136B57588D22}"/>
              </a:ext>
            </a:extLst>
          </p:cNvPr>
          <p:cNvSpPr/>
          <p:nvPr/>
        </p:nvSpPr>
        <p:spPr>
          <a:xfrm>
            <a:off x="7086601" y="5029200"/>
            <a:ext cx="3962400" cy="381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5366A7-ADDB-4B00-9D52-BF34838D6B99}"/>
              </a:ext>
            </a:extLst>
          </p:cNvPr>
          <p:cNvSpPr txBox="1"/>
          <p:nvPr/>
        </p:nvSpPr>
        <p:spPr>
          <a:xfrm>
            <a:off x="7926488" y="5562600"/>
            <a:ext cx="4019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More consistent (credible?) estimates</a:t>
            </a:r>
          </a:p>
        </p:txBody>
      </p:sp>
    </p:spTree>
    <p:extLst>
      <p:ext uri="{BB962C8B-B14F-4D97-AF65-F5344CB8AC3E}">
        <p14:creationId xmlns:p14="http://schemas.microsoft.com/office/powerpoint/2010/main" val="179284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567"/>
            <a:ext cx="12192000" cy="1143000"/>
          </a:xfrm>
        </p:spPr>
        <p:txBody>
          <a:bodyPr/>
          <a:lstStyle/>
          <a:p>
            <a:r>
              <a:rPr lang="en-US" dirty="0"/>
              <a:t>Changes in ICD coding practices</a:t>
            </a:r>
          </a:p>
        </p:txBody>
      </p:sp>
      <p:pic>
        <p:nvPicPr>
          <p:cNvPr id="10" name="Imagem 1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708437"/>
            <a:ext cx="9279272" cy="4768563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/>
        </p:nvSpPr>
        <p:spPr>
          <a:xfrm>
            <a:off x="7367089" y="1251797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Changes in ICD coding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574672" y="2514600"/>
            <a:ext cx="1906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Pneumonia, unspecified</a:t>
            </a:r>
          </a:p>
        </p:txBody>
      </p:sp>
      <p:sp>
        <p:nvSpPr>
          <p:cNvPr id="5" name="Right Brace 4"/>
          <p:cNvSpPr/>
          <p:nvPr/>
        </p:nvSpPr>
        <p:spPr>
          <a:xfrm>
            <a:off x="10287000" y="1647344"/>
            <a:ext cx="260824" cy="2467456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930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176B3-A831-4A12-9936-78188D2D2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We have all of these problems with the data, now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A8279-2431-4991-B6E7-1CC0AC1AA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6150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Identify appropriate variables to control and adjust for these trends unrelated to the vaccine so that we can quantify the </a:t>
            </a:r>
          </a:p>
          <a:p>
            <a:pPr marL="0" indent="0" algn="ctr">
              <a:buNone/>
            </a:pPr>
            <a:r>
              <a:rPr lang="en-US" dirty="0"/>
              <a:t>effect of the vaccine</a:t>
            </a:r>
          </a:p>
        </p:txBody>
      </p:sp>
    </p:spTree>
    <p:extLst>
      <p:ext uri="{BB962C8B-B14F-4D97-AF65-F5344CB8AC3E}">
        <p14:creationId xmlns:p14="http://schemas.microsoft.com/office/powerpoint/2010/main" val="30663321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8B7DF-7D68-4117-B085-047D81CA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73D05-E65D-4994-8DE2-793A62266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68050" cy="4351338"/>
          </a:xfrm>
        </p:spPr>
        <p:txBody>
          <a:bodyPr/>
          <a:lstStyle/>
          <a:p>
            <a:r>
              <a:rPr lang="en-US" dirty="0"/>
              <a:t>The goal in evaluations of ‘vaccine impact’ is to measure changes in rates of disease/death associated with vaccine introduction that reflect both direct and indirect effects of vaccines</a:t>
            </a:r>
          </a:p>
          <a:p>
            <a:r>
              <a:rPr lang="en-US" dirty="0"/>
              <a:t>Administrative data sources are commonly used for this type of analysis</a:t>
            </a:r>
          </a:p>
          <a:p>
            <a:r>
              <a:rPr lang="en-US" dirty="0"/>
              <a:t>Many things aside from vaccines can influence disease rates and we need tools to isolate the effect of the vaccine</a:t>
            </a:r>
          </a:p>
        </p:txBody>
      </p:sp>
    </p:spTree>
    <p:extLst>
      <p:ext uri="{BB962C8B-B14F-4D97-AF65-F5344CB8AC3E}">
        <p14:creationId xmlns:p14="http://schemas.microsoft.com/office/powerpoint/2010/main" val="2608120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4BB96-B373-43B7-8563-0A5F01052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up: Practical session 1: 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8DDAF-32F4-4D02-A1EC-981BDA169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go from a raw line list of data from an administrative dataset to a clean time </a:t>
            </a:r>
            <a:r>
              <a:rPr lang="en-US"/>
              <a:t>series using 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9860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95978-B594-4657-AAD2-2826813AF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CB696-4779-4DD4-8AC6-53BB24FD8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28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C58A-6038-4BCE-958D-8A4BB471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FD80B-F3FC-46CB-BEE8-B85DB0686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Trend analysis and building simple regression models</a:t>
            </a:r>
          </a:p>
          <a:p>
            <a:r>
              <a:rPr lang="en-US" dirty="0"/>
              <a:t>Interrupted time series analysis</a:t>
            </a:r>
          </a:p>
          <a:p>
            <a:r>
              <a:rPr lang="en-US" dirty="0"/>
              <a:t>How much data do you need to do this type of analysis?</a:t>
            </a:r>
          </a:p>
        </p:txBody>
      </p:sp>
    </p:spTree>
    <p:extLst>
      <p:ext uri="{BB962C8B-B14F-4D97-AF65-F5344CB8AC3E}">
        <p14:creationId xmlns:p14="http://schemas.microsoft.com/office/powerpoint/2010/main" val="462418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F2704-0335-4597-A9CD-5EB04322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Conflicts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8B7FD-C271-40AA-806F-1877B98C0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am PI on grants from Merck and Pfizer to Yale</a:t>
            </a:r>
          </a:p>
          <a:p>
            <a:r>
              <a:rPr lang="en-US" dirty="0"/>
              <a:t>I consult for Pfizer, Merck, GSK, </a:t>
            </a:r>
            <a:r>
              <a:rPr lang="en-US" dirty="0" err="1"/>
              <a:t>Affinivax</a:t>
            </a:r>
            <a:r>
              <a:rPr lang="en-US" dirty="0"/>
              <a:t> and </a:t>
            </a:r>
            <a:r>
              <a:rPr lang="en-US" dirty="0" err="1"/>
              <a:t>Matrivax</a:t>
            </a:r>
            <a:r>
              <a:rPr lang="en-US" dirty="0"/>
              <a:t>, all of whom are producing or developing pneumococcal vaccines</a:t>
            </a:r>
          </a:p>
        </p:txBody>
      </p:sp>
    </p:spTree>
    <p:extLst>
      <p:ext uri="{BB962C8B-B14F-4D97-AF65-F5344CB8AC3E}">
        <p14:creationId xmlns:p14="http://schemas.microsoft.com/office/powerpoint/2010/main" val="8097724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272" y="1690688"/>
            <a:ext cx="11097491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b="1" dirty="0"/>
              <a:t>How much does the rate of cases or deaths decline following vaccine introduction?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877969C-A940-43AD-B34B-5D378D8E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409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raphic 37">
            <a:extLst>
              <a:ext uri="{FF2B5EF4-FFF2-40B4-BE49-F238E27FC236}">
                <a16:creationId xmlns:a16="http://schemas.microsoft.com/office/drawing/2014/main" id="{C944E0DE-A1E8-4C00-B5FA-D0699949A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0094" y="1704285"/>
            <a:ext cx="10115367" cy="51537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C1BE95-28EB-403E-BF48-8EC0BAF09107}"/>
              </a:ext>
            </a:extLst>
          </p:cNvPr>
          <p:cNvSpPr txBox="1"/>
          <p:nvPr/>
        </p:nvSpPr>
        <p:spPr>
          <a:xfrm>
            <a:off x="5517777" y="1713599"/>
            <a:ext cx="2243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Vaccine intro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72A059B-1770-4807-81F7-E618DF30024F}"/>
              </a:ext>
            </a:extLst>
          </p:cNvPr>
          <p:cNvCxnSpPr>
            <a:cxnSpLocks/>
          </p:cNvCxnSpPr>
          <p:nvPr/>
        </p:nvCxnSpPr>
        <p:spPr>
          <a:xfrm flipV="1">
            <a:off x="1400597" y="3783993"/>
            <a:ext cx="5475189" cy="23634"/>
          </a:xfrm>
          <a:prstGeom prst="line">
            <a:avLst/>
          </a:prstGeom>
          <a:ln w="28575" cap="sq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ight Brace 8">
            <a:extLst>
              <a:ext uri="{FF2B5EF4-FFF2-40B4-BE49-F238E27FC236}">
                <a16:creationId xmlns:a16="http://schemas.microsoft.com/office/drawing/2014/main" id="{8632E1D4-2FFF-4161-90BC-0410C5625F27}"/>
              </a:ext>
            </a:extLst>
          </p:cNvPr>
          <p:cNvSpPr/>
          <p:nvPr/>
        </p:nvSpPr>
        <p:spPr>
          <a:xfrm>
            <a:off x="9837973" y="3763871"/>
            <a:ext cx="238213" cy="517271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645647-EE0E-4FEE-9A57-BABA175A97ED}"/>
              </a:ext>
            </a:extLst>
          </p:cNvPr>
          <p:cNvCxnSpPr>
            <a:cxnSpLocks/>
          </p:cNvCxnSpPr>
          <p:nvPr/>
        </p:nvCxnSpPr>
        <p:spPr>
          <a:xfrm>
            <a:off x="7580121" y="4281142"/>
            <a:ext cx="2273643" cy="1"/>
          </a:xfrm>
          <a:prstGeom prst="line">
            <a:avLst/>
          </a:prstGeom>
          <a:ln w="28575">
            <a:solidFill>
              <a:srgbClr val="2E75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27ADF8A-DE59-409E-A72E-C2ECF14ECB4B}"/>
              </a:ext>
            </a:extLst>
          </p:cNvPr>
          <p:cNvSpPr txBox="1"/>
          <p:nvPr/>
        </p:nvSpPr>
        <p:spPr>
          <a:xfrm>
            <a:off x="1308690" y="5533895"/>
            <a:ext cx="5567096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A8E744-0E15-463D-B73E-48DD0D4686CB}"/>
              </a:ext>
            </a:extLst>
          </p:cNvPr>
          <p:cNvSpPr txBox="1"/>
          <p:nvPr/>
        </p:nvSpPr>
        <p:spPr>
          <a:xfrm>
            <a:off x="7580121" y="5532573"/>
            <a:ext cx="2323070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DC3C289-E105-47EE-84BB-097E42CE6DBF}"/>
              </a:ext>
            </a:extLst>
          </p:cNvPr>
          <p:cNvCxnSpPr>
            <a:cxnSpLocks/>
          </p:cNvCxnSpPr>
          <p:nvPr/>
        </p:nvCxnSpPr>
        <p:spPr>
          <a:xfrm>
            <a:off x="9483062" y="3132084"/>
            <a:ext cx="67915" cy="4931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1915C53-381A-4D87-A3B3-9037EFF68FC0}"/>
              </a:ext>
            </a:extLst>
          </p:cNvPr>
          <p:cNvSpPr txBox="1"/>
          <p:nvPr/>
        </p:nvSpPr>
        <p:spPr>
          <a:xfrm>
            <a:off x="7817467" y="1991637"/>
            <a:ext cx="5338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“Counterfactual”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F04186-294D-4ADE-9E1D-4A47964DCD26}"/>
              </a:ext>
            </a:extLst>
          </p:cNvPr>
          <p:cNvSpPr txBox="1"/>
          <p:nvPr/>
        </p:nvSpPr>
        <p:spPr>
          <a:xfrm>
            <a:off x="6875786" y="5527725"/>
            <a:ext cx="704335" cy="276999"/>
          </a:xfrm>
          <a:prstGeom prst="rect">
            <a:avLst/>
          </a:prstGeom>
          <a:solidFill>
            <a:srgbClr val="FFC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US" sz="1200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6B39AC7-3ACE-4281-B7CA-8B6DC172D9EF}"/>
              </a:ext>
            </a:extLst>
          </p:cNvPr>
          <p:cNvCxnSpPr>
            <a:cxnSpLocks/>
          </p:cNvCxnSpPr>
          <p:nvPr/>
        </p:nvCxnSpPr>
        <p:spPr>
          <a:xfrm flipV="1">
            <a:off x="6875786" y="3763872"/>
            <a:ext cx="2864708" cy="20121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38A673FA-BE0F-449D-B731-1E87D3855AF0}"/>
              </a:ext>
            </a:extLst>
          </p:cNvPr>
          <p:cNvSpPr txBox="1"/>
          <p:nvPr/>
        </p:nvSpPr>
        <p:spPr>
          <a:xfrm>
            <a:off x="10076186" y="3699340"/>
            <a:ext cx="1390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Vaccine effect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21D09DC-0E3C-4317-B1AF-96E031B32B13}"/>
              </a:ext>
            </a:extLst>
          </p:cNvPr>
          <p:cNvSpPr/>
          <p:nvPr/>
        </p:nvSpPr>
        <p:spPr>
          <a:xfrm>
            <a:off x="6875786" y="2031738"/>
            <a:ext cx="4812956" cy="3997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5A878F4-2F99-4617-B18A-E8EC8D8DEA42}"/>
              </a:ext>
            </a:extLst>
          </p:cNvPr>
          <p:cNvCxnSpPr>
            <a:cxnSpLocks/>
          </p:cNvCxnSpPr>
          <p:nvPr/>
        </p:nvCxnSpPr>
        <p:spPr>
          <a:xfrm>
            <a:off x="6585450" y="2092991"/>
            <a:ext cx="290336" cy="4340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F785945D-8454-4F63-8E47-0F54D274BA2A}"/>
              </a:ext>
            </a:extLst>
          </p:cNvPr>
          <p:cNvSpPr/>
          <p:nvPr/>
        </p:nvSpPr>
        <p:spPr>
          <a:xfrm>
            <a:off x="7529944" y="5397285"/>
            <a:ext cx="4311197" cy="875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itle 55">
            <a:extLst>
              <a:ext uri="{FF2B5EF4-FFF2-40B4-BE49-F238E27FC236}">
                <a16:creationId xmlns:a16="http://schemas.microsoft.com/office/drawing/2014/main" id="{4298C8CA-80BB-4DB1-A6BC-8E6BDB02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the effect of vaccine</a:t>
            </a:r>
          </a:p>
        </p:txBody>
      </p:sp>
    </p:spTree>
    <p:extLst>
      <p:ext uri="{BB962C8B-B14F-4D97-AF65-F5344CB8AC3E}">
        <p14:creationId xmlns:p14="http://schemas.microsoft.com/office/powerpoint/2010/main" val="2516242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  <p:bldP spid="14" grpId="0"/>
      <p:bldP spid="50" grpId="0"/>
      <p:bldP spid="53" grpId="0" animBg="1"/>
      <p:bldP spid="5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3BE0F27-F911-4022-9A4F-357CD10FF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823" y="390743"/>
            <a:ext cx="9876267" cy="651613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16B2E96-C6A7-4F1B-B6CE-740F0ECE9D73}"/>
              </a:ext>
            </a:extLst>
          </p:cNvPr>
          <p:cNvCxnSpPr>
            <a:cxnSpLocks/>
          </p:cNvCxnSpPr>
          <p:nvPr/>
        </p:nvCxnSpPr>
        <p:spPr>
          <a:xfrm flipV="1">
            <a:off x="7019259" y="2023675"/>
            <a:ext cx="2543864" cy="1012091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8B0AAAE-9856-473D-BBEB-AD8A59E06FB9}"/>
              </a:ext>
            </a:extLst>
          </p:cNvPr>
          <p:cNvCxnSpPr>
            <a:cxnSpLocks/>
          </p:cNvCxnSpPr>
          <p:nvPr/>
        </p:nvCxnSpPr>
        <p:spPr>
          <a:xfrm flipV="1">
            <a:off x="6970710" y="2741665"/>
            <a:ext cx="2612527" cy="304868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DA95FE4-C752-4559-963F-CC0E926D6478}"/>
              </a:ext>
            </a:extLst>
          </p:cNvPr>
          <p:cNvSpPr txBox="1"/>
          <p:nvPr/>
        </p:nvSpPr>
        <p:spPr>
          <a:xfrm>
            <a:off x="8084127" y="2078649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C5F54E4-DCA5-4FA4-BC8D-E43D8ECF2A52}"/>
              </a:ext>
            </a:extLst>
          </p:cNvPr>
          <p:cNvCxnSpPr>
            <a:cxnSpLocks/>
          </p:cNvCxnSpPr>
          <p:nvPr/>
        </p:nvCxnSpPr>
        <p:spPr>
          <a:xfrm flipV="1">
            <a:off x="2216727" y="3035766"/>
            <a:ext cx="4679841" cy="998268"/>
          </a:xfrm>
          <a:prstGeom prst="line">
            <a:avLst/>
          </a:prstGeom>
          <a:ln w="28575" cap="sq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ight Brace 4">
            <a:extLst>
              <a:ext uri="{FF2B5EF4-FFF2-40B4-BE49-F238E27FC236}">
                <a16:creationId xmlns:a16="http://schemas.microsoft.com/office/drawing/2014/main" id="{DE4A2E86-3B5D-4D4C-991E-590597B54363}"/>
              </a:ext>
            </a:extLst>
          </p:cNvPr>
          <p:cNvSpPr/>
          <p:nvPr/>
        </p:nvSpPr>
        <p:spPr>
          <a:xfrm>
            <a:off x="9783877" y="2295105"/>
            <a:ext cx="238213" cy="517271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668ACA4-28BA-4005-A173-D61D3897E53E}"/>
              </a:ext>
            </a:extLst>
          </p:cNvPr>
          <p:cNvCxnSpPr>
            <a:cxnSpLocks/>
          </p:cNvCxnSpPr>
          <p:nvPr/>
        </p:nvCxnSpPr>
        <p:spPr>
          <a:xfrm flipV="1">
            <a:off x="6982055" y="2385951"/>
            <a:ext cx="2555746" cy="649814"/>
          </a:xfrm>
          <a:prstGeom prst="line">
            <a:avLst/>
          </a:prstGeom>
          <a:ln w="28575">
            <a:solidFill>
              <a:srgbClr val="2E75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854A069-647D-4F9A-9108-800A2542D0B5}"/>
              </a:ext>
            </a:extLst>
          </p:cNvPr>
          <p:cNvSpPr txBox="1"/>
          <p:nvPr/>
        </p:nvSpPr>
        <p:spPr>
          <a:xfrm>
            <a:off x="1925945" y="5076837"/>
            <a:ext cx="5042892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D33BF7-C016-4AB3-AE4C-33D7CB29145D}"/>
              </a:ext>
            </a:extLst>
          </p:cNvPr>
          <p:cNvSpPr txBox="1"/>
          <p:nvPr/>
        </p:nvSpPr>
        <p:spPr>
          <a:xfrm>
            <a:off x="7600903" y="5071079"/>
            <a:ext cx="2323070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AADEB-2128-4071-9E60-BE12DC59BED6}"/>
              </a:ext>
            </a:extLst>
          </p:cNvPr>
          <p:cNvSpPr txBox="1"/>
          <p:nvPr/>
        </p:nvSpPr>
        <p:spPr>
          <a:xfrm>
            <a:off x="6969164" y="5071243"/>
            <a:ext cx="631739" cy="276999"/>
          </a:xfrm>
          <a:prstGeom prst="rect">
            <a:avLst/>
          </a:prstGeom>
          <a:solidFill>
            <a:srgbClr val="FFC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US" sz="12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5E259B1-50F3-4780-9944-668504E7A7A8}"/>
              </a:ext>
            </a:extLst>
          </p:cNvPr>
          <p:cNvCxnSpPr>
            <a:cxnSpLocks/>
          </p:cNvCxnSpPr>
          <p:nvPr/>
        </p:nvCxnSpPr>
        <p:spPr>
          <a:xfrm flipV="1">
            <a:off x="6900944" y="2295105"/>
            <a:ext cx="2615190" cy="747926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02D18A4-BB82-4940-B351-6C25E8A6FF7D}"/>
              </a:ext>
            </a:extLst>
          </p:cNvPr>
          <p:cNvSpPr txBox="1"/>
          <p:nvPr/>
        </p:nvSpPr>
        <p:spPr>
          <a:xfrm>
            <a:off x="10034837" y="2095334"/>
            <a:ext cx="1390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Vaccine effect?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BBDC73-D2C6-4D65-8F84-5F7F6B597600}"/>
              </a:ext>
            </a:extLst>
          </p:cNvPr>
          <p:cNvSpPr/>
          <p:nvPr/>
        </p:nvSpPr>
        <p:spPr>
          <a:xfrm>
            <a:off x="6846487" y="1690688"/>
            <a:ext cx="4812955" cy="3888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8E4C4C-3939-425B-B169-1AEB53B9885A}"/>
              </a:ext>
            </a:extLst>
          </p:cNvPr>
          <p:cNvCxnSpPr>
            <a:cxnSpLocks/>
          </p:cNvCxnSpPr>
          <p:nvPr/>
        </p:nvCxnSpPr>
        <p:spPr>
          <a:xfrm>
            <a:off x="6606232" y="2363154"/>
            <a:ext cx="290336" cy="4340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F5B21E2-576F-474B-9DF3-59241AF9DAEB}"/>
              </a:ext>
            </a:extLst>
          </p:cNvPr>
          <p:cNvSpPr/>
          <p:nvPr/>
        </p:nvSpPr>
        <p:spPr>
          <a:xfrm>
            <a:off x="7348245" y="5457476"/>
            <a:ext cx="4311197" cy="875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40FDDE5D-620F-4C4B-8EDC-3FDB7894D127}"/>
              </a:ext>
            </a:extLst>
          </p:cNvPr>
          <p:cNvSpPr/>
          <p:nvPr/>
        </p:nvSpPr>
        <p:spPr>
          <a:xfrm>
            <a:off x="9921123" y="2316538"/>
            <a:ext cx="113714" cy="4571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itle 55">
            <a:extLst>
              <a:ext uri="{FF2B5EF4-FFF2-40B4-BE49-F238E27FC236}">
                <a16:creationId xmlns:a16="http://schemas.microsoft.com/office/drawing/2014/main" id="{7E1FCB48-0D24-4428-B755-93D50502D74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Estimating the effect of vaccine</a:t>
            </a:r>
            <a:endParaRPr lang="en-US" dirty="0"/>
          </a:p>
        </p:txBody>
      </p:sp>
      <p:sp>
        <p:nvSpPr>
          <p:cNvPr id="29" name="Right Brace 28">
            <a:extLst>
              <a:ext uri="{FF2B5EF4-FFF2-40B4-BE49-F238E27FC236}">
                <a16:creationId xmlns:a16="http://schemas.microsoft.com/office/drawing/2014/main" id="{3DB8010A-970A-482F-AD1E-22AFE9324556}"/>
              </a:ext>
            </a:extLst>
          </p:cNvPr>
          <p:cNvSpPr/>
          <p:nvPr/>
        </p:nvSpPr>
        <p:spPr>
          <a:xfrm>
            <a:off x="9739767" y="2023675"/>
            <a:ext cx="248081" cy="269651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53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  <p:bldP spid="13" grpId="0" animBg="1"/>
      <p:bldP spid="15" grpId="0" animBg="1"/>
      <p:bldP spid="27" grpId="0" animBg="1"/>
      <p:bldP spid="2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6567"/>
            <a:ext cx="12192000" cy="1763821"/>
          </a:xfrm>
        </p:spPr>
        <p:txBody>
          <a:bodyPr>
            <a:normAutofit/>
          </a:bodyPr>
          <a:lstStyle/>
          <a:p>
            <a:pPr>
              <a:spcAft>
                <a:spcPts val="3000"/>
              </a:spcAft>
            </a:pPr>
            <a:r>
              <a:rPr lang="en-US" sz="4000" b="1" dirty="0"/>
              <a:t>Example: Evaluating the impact of vaccines from time series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16997" y="5452984"/>
            <a:ext cx="2382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Grijalva</a:t>
            </a:r>
            <a:r>
              <a:rPr lang="en-US" sz="1400" dirty="0"/>
              <a:t> et al, The Lancet 2006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113292" y="5576755"/>
            <a:ext cx="672353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785645" y="5392089"/>
            <a:ext cx="1734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Counterfactual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785645" y="5940379"/>
            <a:ext cx="89429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Pneumonia declines 39% </a:t>
            </a:r>
            <a:r>
              <a:rPr lang="en-US" sz="2400" i="1" dirty="0"/>
              <a:t> compared to what would have been expected if not vaccine was introduced</a:t>
            </a:r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80519"/>
          <a:stretch/>
        </p:blipFill>
        <p:spPr>
          <a:xfrm>
            <a:off x="189401" y="2536408"/>
            <a:ext cx="11680831" cy="278159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3082480" y="4349992"/>
            <a:ext cx="3083859" cy="26894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786373" y="4650310"/>
            <a:ext cx="3083859" cy="26894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801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85232-A542-4C7C-88D3-D4D1A2882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trend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7D9E3-1607-43CA-89CD-9C5C45825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Fit a regression model (Poisson regression or negative binomial regression) to data from the pre-vaccine period</a:t>
            </a:r>
          </a:p>
          <a:p>
            <a:r>
              <a:rPr lang="en-US" dirty="0"/>
              <a:t>Extrapolate the model to the post-vaccine period (Counterfactual)</a:t>
            </a:r>
          </a:p>
          <a:p>
            <a:r>
              <a:rPr lang="en-US" dirty="0"/>
              <a:t>Compare the observed data and counterfactual estimates</a:t>
            </a:r>
          </a:p>
        </p:txBody>
      </p:sp>
    </p:spTree>
    <p:extLst>
      <p:ext uri="{BB962C8B-B14F-4D97-AF65-F5344CB8AC3E}">
        <p14:creationId xmlns:p14="http://schemas.microsoft.com/office/powerpoint/2010/main" val="14294138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071" y="17138"/>
            <a:ext cx="10515600" cy="1325563"/>
          </a:xfrm>
        </p:spPr>
        <p:txBody>
          <a:bodyPr/>
          <a:lstStyle/>
          <a:p>
            <a:r>
              <a:rPr lang="en-US" b="1" dirty="0"/>
              <a:t>Pre-post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5306" y="1003475"/>
            <a:ext cx="9258373" cy="578097"/>
          </a:xfrm>
        </p:spPr>
        <p:txBody>
          <a:bodyPr>
            <a:normAutofit fontScale="92500" lnSpcReduction="20000"/>
          </a:bodyPr>
          <a:lstStyle/>
          <a:p>
            <a:r>
              <a:rPr lang="en-US" sz="1600" dirty="0"/>
              <a:t>Simplest case: </a:t>
            </a:r>
            <a:r>
              <a:rPr lang="en-US" sz="1600" dirty="0">
                <a:solidFill>
                  <a:srgbClr val="FF0000"/>
                </a:solidFill>
              </a:rPr>
              <a:t>stationary</a:t>
            </a:r>
            <a:r>
              <a:rPr lang="en-US" sz="1600" dirty="0"/>
              <a:t> data ; no trends, no seasonality</a:t>
            </a:r>
          </a:p>
          <a:p>
            <a:r>
              <a:rPr lang="en-US" sz="1600" dirty="0"/>
              <a:t>Test whether mean number of cases declines post-PCV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59290" y="679919"/>
            <a:ext cx="33203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Simple model: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Cases ~ Poisson (lambda)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Log(lambda)=b0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5480071-4FB6-417C-878C-F75C6AFD7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306" y="1666257"/>
            <a:ext cx="8562975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683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071" y="17138"/>
            <a:ext cx="10515600" cy="1325563"/>
          </a:xfrm>
        </p:spPr>
        <p:txBody>
          <a:bodyPr/>
          <a:lstStyle/>
          <a:p>
            <a:r>
              <a:rPr lang="en-US" b="1" dirty="0"/>
              <a:t>Pre-post </a:t>
            </a:r>
            <a:r>
              <a:rPr lang="en-US" b="1" dirty="0" err="1"/>
              <a:t>analysis+seasonality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5306" y="1003475"/>
            <a:ext cx="9258373" cy="578097"/>
          </a:xfrm>
        </p:spPr>
        <p:txBody>
          <a:bodyPr>
            <a:normAutofit/>
          </a:bodyPr>
          <a:lstStyle/>
          <a:p>
            <a:r>
              <a:rPr lang="en-US" sz="1600" dirty="0"/>
              <a:t>Test whether mean number of cases declines post-PCV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14556" y="780438"/>
            <a:ext cx="49846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Seasonal model: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Cases ~ Poisson (lambda)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Log(lambda)=b0 +b1*sin12 +b2*cos12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511DC29-A692-434A-9E1A-1BCE703A7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2761" y="2678546"/>
            <a:ext cx="907732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44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071" y="17138"/>
            <a:ext cx="10515600" cy="1325563"/>
          </a:xfrm>
        </p:spPr>
        <p:txBody>
          <a:bodyPr/>
          <a:lstStyle/>
          <a:p>
            <a:r>
              <a:rPr lang="en-US" b="1" dirty="0"/>
              <a:t>Pre-post </a:t>
            </a:r>
            <a:r>
              <a:rPr lang="en-US" b="1" dirty="0" err="1"/>
              <a:t>analysis+seasonality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5306" y="1003475"/>
            <a:ext cx="9258373" cy="578097"/>
          </a:xfrm>
        </p:spPr>
        <p:txBody>
          <a:bodyPr>
            <a:normAutofit/>
          </a:bodyPr>
          <a:lstStyle/>
          <a:p>
            <a:r>
              <a:rPr lang="en-US" sz="1600" dirty="0"/>
              <a:t>Test whether mean number of cases declines post-PCV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14556" y="780438"/>
            <a:ext cx="49846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Seasonal model: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Cases ~ Poisson (lambda)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Log(lambda)=b0 +b1*sin12 +b2*cos12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437CBAD-57C7-4BE7-9EDF-96ADD1776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06073" y="1980767"/>
            <a:ext cx="78486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53" y="-33040"/>
            <a:ext cx="10515600" cy="1325563"/>
          </a:xfrm>
        </p:spPr>
        <p:txBody>
          <a:bodyPr/>
          <a:lstStyle/>
          <a:p>
            <a:r>
              <a:rPr lang="en-US" b="1" dirty="0"/>
              <a:t>Pre-post </a:t>
            </a:r>
            <a:r>
              <a:rPr lang="en-US" b="1" dirty="0" err="1"/>
              <a:t>analysis+seasonality</a:t>
            </a:r>
            <a:r>
              <a:rPr lang="en-US" b="1" dirty="0"/>
              <a:t> + linear trend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124" y="884039"/>
            <a:ext cx="9258373" cy="578097"/>
          </a:xfrm>
        </p:spPr>
        <p:txBody>
          <a:bodyPr>
            <a:normAutofit/>
          </a:bodyPr>
          <a:lstStyle/>
          <a:p>
            <a:r>
              <a:rPr lang="en-US" sz="1600" dirty="0"/>
              <a:t>Test whether mean number of cases declines post-PCV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59310" y="1046637"/>
            <a:ext cx="63624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Seasonal model: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Cases ~ Poisson (lambda)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Log(lambda)=b0 +b1*sin12 +b2*cos12 +b3*trend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D11DE4B-CA36-4237-9987-8CEEDA127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9768" y="2372201"/>
            <a:ext cx="8692822" cy="4485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9BF7D8-950B-4259-89F2-941ED1E8FC05}"/>
              </a:ext>
            </a:extLst>
          </p:cNvPr>
          <p:cNvSpPr txBox="1"/>
          <p:nvPr/>
        </p:nvSpPr>
        <p:spPr>
          <a:xfrm>
            <a:off x="8555286" y="5018571"/>
            <a:ext cx="3233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your evaluation period? </a:t>
            </a:r>
          </a:p>
          <a:p>
            <a:r>
              <a:rPr lang="en-US" dirty="0"/>
              <a:t>Last 2 years? Last 3 years?</a:t>
            </a:r>
          </a:p>
        </p:txBody>
      </p:sp>
    </p:spTree>
    <p:extLst>
      <p:ext uri="{BB962C8B-B14F-4D97-AF65-F5344CB8AC3E}">
        <p14:creationId xmlns:p14="http://schemas.microsoft.com/office/powerpoint/2010/main" val="89224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78F41-2FBC-443E-97A3-77FE99BD0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Interrupted time series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DF147-0AFE-4CF6-95B9-75999BC8D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580"/>
            <a:ext cx="11247408" cy="4351338"/>
          </a:xfrm>
        </p:spPr>
        <p:txBody>
          <a:bodyPr/>
          <a:lstStyle/>
          <a:p>
            <a:r>
              <a:rPr lang="en-US" dirty="0"/>
              <a:t>Broad group of approaches</a:t>
            </a:r>
          </a:p>
          <a:p>
            <a:r>
              <a:rPr lang="en-US" dirty="0"/>
              <a:t>Fit regression model to entire time series and allow the slope of the line and the average number of cases (level) to change after vaccination</a:t>
            </a:r>
          </a:p>
          <a:p>
            <a:r>
              <a:rPr lang="en-US" dirty="0"/>
              <a:t>Can explicitly quantify how the vaccine effects the slope and level</a:t>
            </a:r>
          </a:p>
          <a:p>
            <a:r>
              <a:rPr lang="en-US" dirty="0"/>
              <a:t>Can generate counterfactuals by pretending the slope and level changes did not occur</a:t>
            </a:r>
          </a:p>
          <a:p>
            <a:endParaRPr lang="en-US" dirty="0"/>
          </a:p>
          <a:p>
            <a:r>
              <a:rPr lang="en-US" dirty="0"/>
              <a:t>Need to make or test assumptions about the timing of the decline and its shape (e.g., step change)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443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E5BDC-519D-457D-A443-9F198A70F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456A8-A6AB-47D0-8544-3A5043810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we mean by ‘vaccine impact’?</a:t>
            </a:r>
          </a:p>
          <a:p>
            <a:r>
              <a:rPr lang="en-US" dirty="0"/>
              <a:t>What are some common data sources that can be used, </a:t>
            </a:r>
          </a:p>
          <a:p>
            <a:r>
              <a:rPr lang="en-US" dirty="0"/>
              <a:t>Administrative data and its pitfalls?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9351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0033" y="2527823"/>
            <a:ext cx="9138605" cy="4525963"/>
          </a:xfrm>
        </p:spPr>
        <p:txBody>
          <a:bodyPr>
            <a:normAutofit/>
          </a:bodyPr>
          <a:lstStyle/>
          <a:p>
            <a:pPr marL="914400" lvl="2" indent="0">
              <a:spcAft>
                <a:spcPts val="1200"/>
              </a:spcAft>
              <a:buNone/>
            </a:pPr>
            <a:r>
              <a:rPr lang="en-US" sz="2800" dirty="0" err="1"/>
              <a:t>Yt</a:t>
            </a:r>
            <a:r>
              <a:rPr lang="en-US" sz="2800" dirty="0"/>
              <a:t>=</a:t>
            </a:r>
            <a:r>
              <a:rPr lang="en-US" sz="2800" dirty="0" err="1"/>
              <a:t>exp</a:t>
            </a:r>
            <a:r>
              <a:rPr lang="en-US" sz="2800" dirty="0"/>
              <a:t>(b+ </a:t>
            </a:r>
            <a:r>
              <a:rPr lang="en-US" sz="2800" dirty="0">
                <a:solidFill>
                  <a:srgbClr val="FF0000"/>
                </a:solidFill>
              </a:rPr>
              <a:t>a</a:t>
            </a:r>
            <a:r>
              <a:rPr lang="en-US" sz="2800" dirty="0"/>
              <a:t>*t + c*z + </a:t>
            </a:r>
            <a:r>
              <a:rPr lang="en-US" sz="2800" dirty="0">
                <a:solidFill>
                  <a:srgbClr val="FF0000"/>
                </a:solidFill>
              </a:rPr>
              <a:t>d</a:t>
            </a:r>
            <a:r>
              <a:rPr lang="en-US" sz="2800" dirty="0"/>
              <a:t>*t*z)</a:t>
            </a:r>
          </a:p>
          <a:p>
            <a:pPr lvl="3"/>
            <a:endParaRPr lang="en-US" sz="2800" dirty="0"/>
          </a:p>
          <a:p>
            <a:pPr lvl="2"/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663" y="3538697"/>
            <a:ext cx="6117447" cy="314252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596CCA-755B-4195-963E-170480D3BAC0}"/>
              </a:ext>
            </a:extLst>
          </p:cNvPr>
          <p:cNvSpPr txBox="1">
            <a:spLocks/>
          </p:cNvSpPr>
          <p:nvPr/>
        </p:nvSpPr>
        <p:spPr>
          <a:xfrm>
            <a:off x="1153038" y="272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b="1" dirty="0"/>
            </a:br>
            <a:r>
              <a:rPr lang="en-US" b="1" dirty="0">
                <a:solidFill>
                  <a:srgbClr val="FF0000"/>
                </a:solidFill>
              </a:rPr>
              <a:t>Interrupted time series (ITS)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9F271C-8249-4EE2-B817-FC73012138D5}"/>
              </a:ext>
            </a:extLst>
          </p:cNvPr>
          <p:cNvSpPr txBox="1"/>
          <p:nvPr/>
        </p:nvSpPr>
        <p:spPr>
          <a:xfrm>
            <a:off x="3735238" y="1785926"/>
            <a:ext cx="1818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Pre-vaccine slope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DA98B4D-1F4E-4968-B998-79E563993226}"/>
              </a:ext>
            </a:extLst>
          </p:cNvPr>
          <p:cNvCxnSpPr/>
          <p:nvPr/>
        </p:nvCxnSpPr>
        <p:spPr>
          <a:xfrm>
            <a:off x="4994694" y="2155258"/>
            <a:ext cx="215661" cy="453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EA7190D-D4FE-42EE-B116-33C061FF543E}"/>
              </a:ext>
            </a:extLst>
          </p:cNvPr>
          <p:cNvSpPr txBox="1"/>
          <p:nvPr/>
        </p:nvSpPr>
        <p:spPr>
          <a:xfrm>
            <a:off x="7370035" y="1827748"/>
            <a:ext cx="2824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Change in slope postvaccine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6A973-0FA8-4098-B645-292FACC87C66}"/>
              </a:ext>
            </a:extLst>
          </p:cNvPr>
          <p:cNvSpPr txBox="1"/>
          <p:nvPr/>
        </p:nvSpPr>
        <p:spPr>
          <a:xfrm>
            <a:off x="5553364" y="1507197"/>
            <a:ext cx="2760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Change in level postvaccine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1A83CF-F49D-46E6-9397-1747EB1D085D}"/>
              </a:ext>
            </a:extLst>
          </p:cNvPr>
          <p:cNvCxnSpPr>
            <a:cxnSpLocks/>
          </p:cNvCxnSpPr>
          <p:nvPr/>
        </p:nvCxnSpPr>
        <p:spPr>
          <a:xfrm flipH="1">
            <a:off x="6028770" y="1923440"/>
            <a:ext cx="179616" cy="604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9200952-4B7D-4CEC-8E14-14B71485F143}"/>
              </a:ext>
            </a:extLst>
          </p:cNvPr>
          <p:cNvCxnSpPr>
            <a:cxnSpLocks/>
          </p:cNvCxnSpPr>
          <p:nvPr/>
        </p:nvCxnSpPr>
        <p:spPr>
          <a:xfrm flipH="1">
            <a:off x="7429465" y="2207978"/>
            <a:ext cx="245551" cy="302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EFE7CE2-2F3C-40E2-AB45-98A0E982ED4B}"/>
              </a:ext>
            </a:extLst>
          </p:cNvPr>
          <p:cNvSpPr/>
          <p:nvPr/>
        </p:nvSpPr>
        <p:spPr>
          <a:xfrm rot="1106567">
            <a:off x="6430360" y="4981615"/>
            <a:ext cx="3648974" cy="2455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222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3934" y="1691061"/>
            <a:ext cx="9138605" cy="4525963"/>
          </a:xfrm>
        </p:spPr>
        <p:txBody>
          <a:bodyPr>
            <a:normAutofit/>
          </a:bodyPr>
          <a:lstStyle/>
          <a:p>
            <a:pPr marL="457200" lvl="1" indent="0">
              <a:spcAft>
                <a:spcPts val="1200"/>
              </a:spcAft>
              <a:buNone/>
            </a:pPr>
            <a:r>
              <a:rPr lang="en-US" sz="2800" dirty="0"/>
              <a:t>Does slope significantly change at time q</a:t>
            </a:r>
          </a:p>
          <a:p>
            <a:pPr lvl="2">
              <a:spcAft>
                <a:spcPts val="1200"/>
              </a:spcAft>
            </a:pPr>
            <a:r>
              <a:rPr lang="en-US" sz="2800" dirty="0"/>
              <a:t>Predicted value at time t: </a:t>
            </a:r>
            <a:r>
              <a:rPr lang="en-US" sz="2800" dirty="0" err="1"/>
              <a:t>Yt</a:t>
            </a:r>
            <a:r>
              <a:rPr lang="en-US" sz="2800" dirty="0"/>
              <a:t>=</a:t>
            </a:r>
            <a:r>
              <a:rPr lang="en-US" sz="2800" dirty="0" err="1"/>
              <a:t>exp</a:t>
            </a:r>
            <a:r>
              <a:rPr lang="en-US" sz="2800" dirty="0"/>
              <a:t>(b+ </a:t>
            </a:r>
            <a:r>
              <a:rPr lang="en-US" sz="2800" dirty="0">
                <a:solidFill>
                  <a:srgbClr val="FF0000"/>
                </a:solidFill>
              </a:rPr>
              <a:t>a</a:t>
            </a:r>
            <a:r>
              <a:rPr lang="en-US" sz="2800" dirty="0"/>
              <a:t>*t + c*z + </a:t>
            </a:r>
            <a:r>
              <a:rPr lang="en-US" sz="2800" dirty="0">
                <a:solidFill>
                  <a:srgbClr val="FF0000"/>
                </a:solidFill>
              </a:rPr>
              <a:t>d</a:t>
            </a:r>
            <a:r>
              <a:rPr lang="en-US" sz="2800" dirty="0"/>
              <a:t>*t*z)</a:t>
            </a:r>
          </a:p>
          <a:p>
            <a:pPr lvl="2">
              <a:spcAft>
                <a:spcPts val="1200"/>
              </a:spcAft>
            </a:pPr>
            <a:r>
              <a:rPr lang="en-US" sz="2800" dirty="0"/>
              <a:t>Counterfactual at time t: </a:t>
            </a:r>
            <a:r>
              <a:rPr lang="en-US" sz="2800" dirty="0" err="1"/>
              <a:t>Yt</a:t>
            </a:r>
            <a:r>
              <a:rPr lang="en-US" sz="2800" dirty="0"/>
              <a:t>=</a:t>
            </a:r>
            <a:r>
              <a:rPr lang="en-US" sz="2800" dirty="0" err="1"/>
              <a:t>exp</a:t>
            </a:r>
            <a:r>
              <a:rPr lang="en-US" sz="2800" dirty="0"/>
              <a:t>(</a:t>
            </a:r>
            <a:r>
              <a:rPr lang="en-US" sz="2800" dirty="0" err="1"/>
              <a:t>b+</a:t>
            </a:r>
            <a:r>
              <a:rPr lang="en-US" sz="2800" dirty="0" err="1">
                <a:solidFill>
                  <a:srgbClr val="FF0000"/>
                </a:solidFill>
              </a:rPr>
              <a:t>a</a:t>
            </a:r>
            <a:r>
              <a:rPr lang="en-US" sz="2800" dirty="0"/>
              <a:t>*t)</a:t>
            </a:r>
          </a:p>
          <a:p>
            <a:pPr lvl="3"/>
            <a:endParaRPr lang="en-US" sz="2800" dirty="0"/>
          </a:p>
          <a:p>
            <a:pPr lvl="2"/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828800" y="5622143"/>
            <a:ext cx="91640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Difference or ratio between observed and counterfactual lines gives the “Vaccine impact” (rate ratio or rate difference)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161" y="3512818"/>
            <a:ext cx="4530410" cy="232726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596CCA-755B-4195-963E-170480D3BAC0}"/>
              </a:ext>
            </a:extLst>
          </p:cNvPr>
          <p:cNvSpPr txBox="1">
            <a:spLocks/>
          </p:cNvSpPr>
          <p:nvPr/>
        </p:nvSpPr>
        <p:spPr>
          <a:xfrm>
            <a:off x="1153038" y="272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b="1" dirty="0"/>
            </a:br>
            <a:r>
              <a:rPr lang="en-US" b="1" dirty="0">
                <a:solidFill>
                  <a:srgbClr val="FF0000"/>
                </a:solidFill>
              </a:rPr>
              <a:t>Interrupted time series (ITS)</a:t>
            </a:r>
          </a:p>
        </p:txBody>
      </p:sp>
    </p:spTree>
    <p:extLst>
      <p:ext uri="{BB962C8B-B14F-4D97-AF65-F5344CB8AC3E}">
        <p14:creationId xmlns:p14="http://schemas.microsoft.com/office/powerpoint/2010/main" val="7915133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34080-9CD6-4665-92DB-0E6B73A0C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Disjointed 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A376ED-BD11-4788-ACA7-69EC00ABB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522" y="2634143"/>
            <a:ext cx="5781367" cy="40469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4964F2-9256-459E-BBF9-10A14AFA7438}"/>
              </a:ext>
            </a:extLst>
          </p:cNvPr>
          <p:cNvSpPr txBox="1"/>
          <p:nvPr/>
        </p:nvSpPr>
        <p:spPr>
          <a:xfrm>
            <a:off x="838200" y="2015613"/>
            <a:ext cx="5113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requirement that the different segments connect</a:t>
            </a:r>
          </a:p>
        </p:txBody>
      </p:sp>
    </p:spTree>
    <p:extLst>
      <p:ext uri="{BB962C8B-B14F-4D97-AF65-F5344CB8AC3E}">
        <p14:creationId xmlns:p14="http://schemas.microsoft.com/office/powerpoint/2010/main" val="573652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42CD0-0765-4E62-9FBD-DEE8FEA16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with connected segments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646D6-E840-4442-A22C-F2CE3CE078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116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Requires the segments to connect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B4F8D3-2106-4D8F-A5AE-1F6140BCD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239" y="1982675"/>
            <a:ext cx="6697874" cy="468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768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8FA5-5A92-45A6-AEFC-D8D4C30F1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with leveling of the slope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397E7-EF3A-4868-9BE3-0C0E9872F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748" y="1690688"/>
            <a:ext cx="10515600" cy="4351338"/>
          </a:xfrm>
        </p:spPr>
        <p:txBody>
          <a:bodyPr/>
          <a:lstStyle/>
          <a:p>
            <a:r>
              <a:rPr lang="en-US" dirty="0"/>
              <a:t>Requires segments to be connected, and assumes changes will stabilize after a specified amount of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18DD5-2ADA-4515-8A65-DD3513D3C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669" y="2930070"/>
            <a:ext cx="5596661" cy="391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44514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C6ABF-7E19-44DE-89C4-CA29B532F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do these different assumptions matter?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564EE-A636-415E-B656-DCE163724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-It depends on the dataset</a:t>
            </a:r>
          </a:p>
          <a:p>
            <a:pPr marL="0" indent="0">
              <a:buNone/>
            </a:pPr>
            <a:r>
              <a:rPr lang="en-US" dirty="0"/>
              <a:t>-Pre/post is almost always wrong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15498F-BFB5-45DC-BB76-467FF6E38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90" y="2738720"/>
            <a:ext cx="11769371" cy="411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0291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6826104" y="1524000"/>
            <a:ext cx="4827182" cy="4125433"/>
          </a:xfrm>
          <a:prstGeom prst="roundRect">
            <a:avLst>
              <a:gd name="adj" fmla="val 10402"/>
            </a:avLst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1000"/>
            <a:ext cx="12192000" cy="1143000"/>
          </a:xfrm>
        </p:spPr>
        <p:txBody>
          <a:bodyPr>
            <a:noAutofit/>
          </a:bodyPr>
          <a:lstStyle/>
          <a:p>
            <a:r>
              <a:rPr lang="en-US" sz="3600" b="1" dirty="0"/>
              <a:t>Steps for evaluating performing interrupted time series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583" y="1524000"/>
            <a:ext cx="6173970" cy="424947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Define “baseline”, transition periods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whether there are any trends or patterns in the baseline period</a:t>
            </a:r>
          </a:p>
          <a:p>
            <a:pPr lvl="1"/>
            <a:r>
              <a:rPr lang="en-US" sz="2800" dirty="0"/>
              <a:t>Seasonality, </a:t>
            </a:r>
            <a:r>
              <a:rPr lang="en-US" sz="2800" dirty="0" err="1"/>
              <a:t>etc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Fit a model to your baseline data using regression</a:t>
            </a:r>
          </a:p>
          <a:p>
            <a:pPr lvl="1"/>
            <a:r>
              <a:rPr lang="en-US" sz="2800" dirty="0"/>
              <a:t>Be wary of over-fitting (use AIC)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Evaluate model parameters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Compare fitted with counterfactual values to estimate impact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070652" y="1846523"/>
            <a:ext cx="4497571" cy="357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</a:rPr>
              <a:t>THINK ABOUT WHAT COULD GO WRONG: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Identify controls!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Do sensitivity analyses! 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i.e., leave out one season at a time; try different intervention times</a:t>
            </a:r>
          </a:p>
        </p:txBody>
      </p:sp>
    </p:spTree>
    <p:extLst>
      <p:ext uri="{BB962C8B-B14F-4D97-AF65-F5344CB8AC3E}">
        <p14:creationId xmlns:p14="http://schemas.microsoft.com/office/powerpoint/2010/main" val="21737955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Sensitivity analyses </a:t>
            </a:r>
            <a:r>
              <a:rPr lang="en-US" b="1" dirty="0"/>
              <a:t>you should consider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471" y="1791647"/>
            <a:ext cx="11461897" cy="4702766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Never trust your main analyses without “pressure testing” it</a:t>
            </a:r>
          </a:p>
          <a:p>
            <a:pPr>
              <a:spcAft>
                <a:spcPts val="1200"/>
              </a:spcAft>
            </a:pPr>
            <a:r>
              <a:rPr lang="en-US" dirty="0"/>
              <a:t>Try different intervention dates—how does it influence your estimate?</a:t>
            </a:r>
          </a:p>
          <a:p>
            <a:pPr>
              <a:spcAft>
                <a:spcPts val="1200"/>
              </a:spcAft>
            </a:pPr>
            <a:r>
              <a:rPr lang="en-US" dirty="0"/>
              <a:t>Leaving out different seasons when fitting, see if it changes the answer</a:t>
            </a:r>
          </a:p>
        </p:txBody>
      </p:sp>
    </p:spTree>
    <p:extLst>
      <p:ext uri="{BB962C8B-B14F-4D97-AF65-F5344CB8AC3E}">
        <p14:creationId xmlns:p14="http://schemas.microsoft.com/office/powerpoint/2010/main" val="15465033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048F2-4991-4622-B5CC-42413E975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data do you need for a trend analysis?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9E8C33-0DE1-458C-933B-17FD85E428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6585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46B24-DD18-4D00-A806-8145BCA36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Ability to detect a vaccine-associated decline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7653E2-F14D-4097-B787-006CFC6E6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Depends on:</a:t>
            </a:r>
          </a:p>
          <a:p>
            <a:pPr lvl="1"/>
            <a:r>
              <a:rPr lang="en-US" dirty="0"/>
              <a:t>Size of the expected decline (</a:t>
            </a:r>
            <a:r>
              <a:rPr lang="en-US" dirty="0" err="1"/>
              <a:t>ie</a:t>
            </a:r>
            <a:r>
              <a:rPr lang="en-US" dirty="0"/>
              <a:t> a 40% decline is easier to see than a 10% decline)</a:t>
            </a:r>
          </a:p>
          <a:p>
            <a:pPr lvl="1"/>
            <a:r>
              <a:rPr lang="en-US" dirty="0"/>
              <a:t>Amount of unexplained variability in the data</a:t>
            </a:r>
          </a:p>
        </p:txBody>
      </p:sp>
    </p:spTree>
    <p:extLst>
      <p:ext uri="{BB962C8B-B14F-4D97-AF65-F5344CB8AC3E}">
        <p14:creationId xmlns:p14="http://schemas.microsoft.com/office/powerpoint/2010/main" val="1805990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28E69-3931-44BB-A025-10DE08E51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5060" y="537557"/>
            <a:ext cx="1227706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Types of studies to evaluate vaccines </a:t>
            </a:r>
            <a:br>
              <a:rPr lang="en-US" dirty="0"/>
            </a:br>
            <a:r>
              <a:rPr lang="en-US" dirty="0"/>
              <a:t>using real-world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3FC1F9-9C10-4F3C-A630-9C866980DD75}"/>
              </a:ext>
            </a:extLst>
          </p:cNvPr>
          <p:cNvSpPr txBox="1"/>
          <p:nvPr/>
        </p:nvSpPr>
        <p:spPr>
          <a:xfrm>
            <a:off x="158806" y="1882552"/>
            <a:ext cx="46421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Evaluating </a:t>
            </a:r>
            <a:r>
              <a:rPr lang="en-US" sz="2400" i="1" dirty="0"/>
              <a:t>direct</a:t>
            </a:r>
            <a:r>
              <a:rPr lang="en-US" sz="2400" dirty="0"/>
              <a:t> effect of a vaccine </a:t>
            </a:r>
          </a:p>
          <a:p>
            <a:pPr algn="ctr"/>
            <a:r>
              <a:rPr lang="en-US" sz="2400" dirty="0"/>
              <a:t>on an individual’s risk of disease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B82397-A9B8-4D4F-8F7F-A0E001244889}"/>
              </a:ext>
            </a:extLst>
          </p:cNvPr>
          <p:cNvSpPr/>
          <p:nvPr/>
        </p:nvSpPr>
        <p:spPr>
          <a:xfrm>
            <a:off x="486289" y="4193240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78D736-1445-4613-A0D8-656B00FE9146}"/>
              </a:ext>
            </a:extLst>
          </p:cNvPr>
          <p:cNvSpPr/>
          <p:nvPr/>
        </p:nvSpPr>
        <p:spPr>
          <a:xfrm>
            <a:off x="465441" y="3899942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B485C3-EDC4-4C64-96C8-E4D9646C2E9F}"/>
              </a:ext>
            </a:extLst>
          </p:cNvPr>
          <p:cNvSpPr/>
          <p:nvPr/>
        </p:nvSpPr>
        <p:spPr>
          <a:xfrm>
            <a:off x="305852" y="4193240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65967D-6FE4-4FA5-B3D1-F128662436E7}"/>
              </a:ext>
            </a:extLst>
          </p:cNvPr>
          <p:cNvSpPr/>
          <p:nvPr/>
        </p:nvSpPr>
        <p:spPr>
          <a:xfrm>
            <a:off x="625031" y="5073134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C1C44A8-9142-4FF8-8538-38687B998207}"/>
              </a:ext>
            </a:extLst>
          </p:cNvPr>
          <p:cNvSpPr/>
          <p:nvPr/>
        </p:nvSpPr>
        <p:spPr>
          <a:xfrm>
            <a:off x="604183" y="4779836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6D237A-C25A-4FB8-8443-DE9C9A6780C2}"/>
              </a:ext>
            </a:extLst>
          </p:cNvPr>
          <p:cNvSpPr/>
          <p:nvPr/>
        </p:nvSpPr>
        <p:spPr>
          <a:xfrm>
            <a:off x="444594" y="5073134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88BC6E-3C8E-4938-8004-3D7E15E18C93}"/>
              </a:ext>
            </a:extLst>
          </p:cNvPr>
          <p:cNvSpPr/>
          <p:nvPr/>
        </p:nvSpPr>
        <p:spPr>
          <a:xfrm>
            <a:off x="1397814" y="4413213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EBDB9D3-7CDA-48EC-8424-117BD69C1DEB}"/>
              </a:ext>
            </a:extLst>
          </p:cNvPr>
          <p:cNvSpPr/>
          <p:nvPr/>
        </p:nvSpPr>
        <p:spPr>
          <a:xfrm>
            <a:off x="1376966" y="4119915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0037A8-32D8-4B6D-9832-73A71CFF182C}"/>
              </a:ext>
            </a:extLst>
          </p:cNvPr>
          <p:cNvSpPr/>
          <p:nvPr/>
        </p:nvSpPr>
        <p:spPr>
          <a:xfrm>
            <a:off x="1217377" y="4413213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374CAE-1822-4B3A-B73C-E82C3BB9E6C7}"/>
              </a:ext>
            </a:extLst>
          </p:cNvPr>
          <p:cNvSpPr/>
          <p:nvPr/>
        </p:nvSpPr>
        <p:spPr>
          <a:xfrm>
            <a:off x="1286391" y="5426817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4745333-70AA-4E64-AD99-B8FD6E48CA34}"/>
              </a:ext>
            </a:extLst>
          </p:cNvPr>
          <p:cNvSpPr/>
          <p:nvPr/>
        </p:nvSpPr>
        <p:spPr>
          <a:xfrm>
            <a:off x="1265543" y="5133519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A0F2D7-F15A-4C48-9EF6-9CE3321770AD}"/>
              </a:ext>
            </a:extLst>
          </p:cNvPr>
          <p:cNvSpPr/>
          <p:nvPr/>
        </p:nvSpPr>
        <p:spPr>
          <a:xfrm>
            <a:off x="1105954" y="5426817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0C3680-F6C8-4968-953A-5539E5368C7E}"/>
              </a:ext>
            </a:extLst>
          </p:cNvPr>
          <p:cNvSpPr/>
          <p:nvPr/>
        </p:nvSpPr>
        <p:spPr>
          <a:xfrm>
            <a:off x="645877" y="5849601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0FFAA2B-F6E6-40E0-A4EA-86210D7281F0}"/>
              </a:ext>
            </a:extLst>
          </p:cNvPr>
          <p:cNvSpPr/>
          <p:nvPr/>
        </p:nvSpPr>
        <p:spPr>
          <a:xfrm>
            <a:off x="625029" y="5556303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4A53F81-0EB6-404E-8124-BA684A527FBB}"/>
              </a:ext>
            </a:extLst>
          </p:cNvPr>
          <p:cNvSpPr/>
          <p:nvPr/>
        </p:nvSpPr>
        <p:spPr>
          <a:xfrm>
            <a:off x="465440" y="5849601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F33B8D-A3D3-4069-88B4-7D162DDD14D4}"/>
              </a:ext>
            </a:extLst>
          </p:cNvPr>
          <p:cNvSpPr/>
          <p:nvPr/>
        </p:nvSpPr>
        <p:spPr>
          <a:xfrm>
            <a:off x="1259072" y="3494500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BC62CDA-6614-462F-AD90-671E6B8C68E8}"/>
              </a:ext>
            </a:extLst>
          </p:cNvPr>
          <p:cNvSpPr/>
          <p:nvPr/>
        </p:nvSpPr>
        <p:spPr>
          <a:xfrm>
            <a:off x="1238224" y="3201202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4E78F15-FD46-4D9D-8620-4474C8C2416B}"/>
              </a:ext>
            </a:extLst>
          </p:cNvPr>
          <p:cNvSpPr/>
          <p:nvPr/>
        </p:nvSpPr>
        <p:spPr>
          <a:xfrm>
            <a:off x="1078635" y="3494500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90D314-B3E5-401C-ABD0-FD0AA6742E00}"/>
              </a:ext>
            </a:extLst>
          </p:cNvPr>
          <p:cNvSpPr/>
          <p:nvPr/>
        </p:nvSpPr>
        <p:spPr>
          <a:xfrm>
            <a:off x="1455325" y="6308224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DA5E9AD-6E3C-4E50-9B02-EEABFA785599}"/>
              </a:ext>
            </a:extLst>
          </p:cNvPr>
          <p:cNvSpPr/>
          <p:nvPr/>
        </p:nvSpPr>
        <p:spPr>
          <a:xfrm>
            <a:off x="1434477" y="6014926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8EA6786-C501-4492-9BFB-2DB5F7F4B084}"/>
              </a:ext>
            </a:extLst>
          </p:cNvPr>
          <p:cNvSpPr/>
          <p:nvPr/>
        </p:nvSpPr>
        <p:spPr>
          <a:xfrm>
            <a:off x="1274888" y="6308224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A9E22B5-82CC-4DCE-86C3-D15B0DACB5CF}"/>
              </a:ext>
            </a:extLst>
          </p:cNvPr>
          <p:cNvSpPr/>
          <p:nvPr/>
        </p:nvSpPr>
        <p:spPr>
          <a:xfrm>
            <a:off x="3154727" y="3712916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F71DFDA-056C-4D7C-BFE4-F997B248A6A7}"/>
              </a:ext>
            </a:extLst>
          </p:cNvPr>
          <p:cNvSpPr/>
          <p:nvPr/>
        </p:nvSpPr>
        <p:spPr>
          <a:xfrm>
            <a:off x="3133879" y="3419618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D91CEDA-1BC9-42D8-8F7D-195797CB7BFE}"/>
              </a:ext>
            </a:extLst>
          </p:cNvPr>
          <p:cNvSpPr/>
          <p:nvPr/>
        </p:nvSpPr>
        <p:spPr>
          <a:xfrm>
            <a:off x="2974290" y="3712916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A5F7853-FFB1-4E2D-B224-6D679B213479}"/>
              </a:ext>
            </a:extLst>
          </p:cNvPr>
          <p:cNvSpPr txBox="1"/>
          <p:nvPr/>
        </p:nvSpPr>
        <p:spPr>
          <a:xfrm>
            <a:off x="1078635" y="2696603"/>
            <a:ext cx="5237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Case-control studies (also: test negative case-control)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1570F0-A146-46A6-AA82-D2241A35A551}"/>
              </a:ext>
            </a:extLst>
          </p:cNvPr>
          <p:cNvSpPr/>
          <p:nvPr/>
        </p:nvSpPr>
        <p:spPr>
          <a:xfrm>
            <a:off x="3813930" y="4006214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F92557A-36EC-47BC-84F8-B2EB0B958C50}"/>
              </a:ext>
            </a:extLst>
          </p:cNvPr>
          <p:cNvSpPr/>
          <p:nvPr/>
        </p:nvSpPr>
        <p:spPr>
          <a:xfrm>
            <a:off x="3793082" y="3712916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7312794-E56F-4C85-B35E-74AF9D10C08C}"/>
              </a:ext>
            </a:extLst>
          </p:cNvPr>
          <p:cNvSpPr/>
          <p:nvPr/>
        </p:nvSpPr>
        <p:spPr>
          <a:xfrm>
            <a:off x="3633493" y="4006214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B4CD4D-7FC6-4A92-8A0D-DBBCEB9ABF9D}"/>
              </a:ext>
            </a:extLst>
          </p:cNvPr>
          <p:cNvSpPr/>
          <p:nvPr/>
        </p:nvSpPr>
        <p:spPr>
          <a:xfrm>
            <a:off x="3133880" y="4693571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B793B98-6FAE-457F-BFC6-3DD18A939BDB}"/>
              </a:ext>
            </a:extLst>
          </p:cNvPr>
          <p:cNvSpPr/>
          <p:nvPr/>
        </p:nvSpPr>
        <p:spPr>
          <a:xfrm>
            <a:off x="3113032" y="4400273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EC3759B-4C2C-4800-B153-8BA11DD77F2C}"/>
              </a:ext>
            </a:extLst>
          </p:cNvPr>
          <p:cNvSpPr/>
          <p:nvPr/>
        </p:nvSpPr>
        <p:spPr>
          <a:xfrm>
            <a:off x="2953443" y="4693571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DB69210-4137-4E0C-8C53-08D152BDA7EF}"/>
              </a:ext>
            </a:extLst>
          </p:cNvPr>
          <p:cNvSpPr/>
          <p:nvPr/>
        </p:nvSpPr>
        <p:spPr>
          <a:xfrm>
            <a:off x="4158268" y="3346294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B8238A6-855A-4700-B001-B775416E0BBA}"/>
              </a:ext>
            </a:extLst>
          </p:cNvPr>
          <p:cNvSpPr/>
          <p:nvPr/>
        </p:nvSpPr>
        <p:spPr>
          <a:xfrm>
            <a:off x="4137420" y="3052996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316600A-941B-46F2-A6E6-7DF13402CB3B}"/>
              </a:ext>
            </a:extLst>
          </p:cNvPr>
          <p:cNvSpPr/>
          <p:nvPr/>
        </p:nvSpPr>
        <p:spPr>
          <a:xfrm>
            <a:off x="3977831" y="3346294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A7C433D-6994-4234-B340-6898F01022F3}"/>
              </a:ext>
            </a:extLst>
          </p:cNvPr>
          <p:cNvSpPr/>
          <p:nvPr/>
        </p:nvSpPr>
        <p:spPr>
          <a:xfrm>
            <a:off x="4158268" y="4602686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A480981-C7AB-4297-B94B-3E4FBFCFC741}"/>
              </a:ext>
            </a:extLst>
          </p:cNvPr>
          <p:cNvSpPr/>
          <p:nvPr/>
        </p:nvSpPr>
        <p:spPr>
          <a:xfrm>
            <a:off x="4137420" y="4309388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6141D8F-ADDF-4F25-9B8C-1F5A1459FE13}"/>
              </a:ext>
            </a:extLst>
          </p:cNvPr>
          <p:cNvSpPr/>
          <p:nvPr/>
        </p:nvSpPr>
        <p:spPr>
          <a:xfrm>
            <a:off x="3977831" y="4602686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8F84898-EDA1-453F-ABD9-8EE6D705B1CF}"/>
              </a:ext>
            </a:extLst>
          </p:cNvPr>
          <p:cNvSpPr/>
          <p:nvPr/>
        </p:nvSpPr>
        <p:spPr>
          <a:xfrm>
            <a:off x="3658760" y="5159088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A64C449-EEF7-4670-A7FF-1AA51C9AA4CB}"/>
              </a:ext>
            </a:extLst>
          </p:cNvPr>
          <p:cNvSpPr/>
          <p:nvPr/>
        </p:nvSpPr>
        <p:spPr>
          <a:xfrm>
            <a:off x="3637912" y="4865790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EAC85A8-23D8-4B85-AA92-25852425A69C}"/>
              </a:ext>
            </a:extLst>
          </p:cNvPr>
          <p:cNvSpPr/>
          <p:nvPr/>
        </p:nvSpPr>
        <p:spPr>
          <a:xfrm>
            <a:off x="3478323" y="5159088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A32C678-C80C-47FE-A27D-93D1DEBEE0B6}"/>
              </a:ext>
            </a:extLst>
          </p:cNvPr>
          <p:cNvSpPr/>
          <p:nvPr/>
        </p:nvSpPr>
        <p:spPr>
          <a:xfrm>
            <a:off x="4456598" y="5541096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CF96F27-8241-4733-B690-2B439CC19C72}"/>
              </a:ext>
            </a:extLst>
          </p:cNvPr>
          <p:cNvSpPr/>
          <p:nvPr/>
        </p:nvSpPr>
        <p:spPr>
          <a:xfrm>
            <a:off x="4435750" y="5247798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A03AA84-60F5-4C70-A312-A1A7B090182B}"/>
              </a:ext>
            </a:extLst>
          </p:cNvPr>
          <p:cNvSpPr/>
          <p:nvPr/>
        </p:nvSpPr>
        <p:spPr>
          <a:xfrm>
            <a:off x="4276161" y="5541096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E34A9DE-B399-4D05-907D-03C4EC9967AF}"/>
              </a:ext>
            </a:extLst>
          </p:cNvPr>
          <p:cNvSpPr/>
          <p:nvPr/>
        </p:nvSpPr>
        <p:spPr>
          <a:xfrm>
            <a:off x="8886240" y="2216308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B7ACF9C-E727-416B-96A0-492FE69F8634}"/>
              </a:ext>
            </a:extLst>
          </p:cNvPr>
          <p:cNvSpPr/>
          <p:nvPr/>
        </p:nvSpPr>
        <p:spPr>
          <a:xfrm>
            <a:off x="8865392" y="1923010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4D28419-906E-47C7-9CEA-F1FAA062394F}"/>
              </a:ext>
            </a:extLst>
          </p:cNvPr>
          <p:cNvSpPr/>
          <p:nvPr/>
        </p:nvSpPr>
        <p:spPr>
          <a:xfrm>
            <a:off x="8705803" y="2216308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70AB4CA-C07D-4CD2-B003-1206657899CF}"/>
              </a:ext>
            </a:extLst>
          </p:cNvPr>
          <p:cNvSpPr/>
          <p:nvPr/>
        </p:nvSpPr>
        <p:spPr>
          <a:xfrm>
            <a:off x="8927934" y="4149768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A28C3C7-6144-41A5-86BD-BA88DB50FA4E}"/>
              </a:ext>
            </a:extLst>
          </p:cNvPr>
          <p:cNvSpPr/>
          <p:nvPr/>
        </p:nvSpPr>
        <p:spPr>
          <a:xfrm>
            <a:off x="8907086" y="3856470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0DBF633-DC4A-4994-AEDB-6F0C447E04DA}"/>
              </a:ext>
            </a:extLst>
          </p:cNvPr>
          <p:cNvSpPr/>
          <p:nvPr/>
        </p:nvSpPr>
        <p:spPr>
          <a:xfrm>
            <a:off x="8747497" y="4149768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0EB0C12-91D1-47A5-B356-E8EB26FB3CE8}"/>
              </a:ext>
            </a:extLst>
          </p:cNvPr>
          <p:cNvSpPr txBox="1"/>
          <p:nvPr/>
        </p:nvSpPr>
        <p:spPr>
          <a:xfrm>
            <a:off x="9524595" y="2199858"/>
            <a:ext cx="2224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A: Case, unvaccinated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80B0F90-BE92-454D-A73F-C5D184493633}"/>
              </a:ext>
            </a:extLst>
          </p:cNvPr>
          <p:cNvSpPr txBox="1"/>
          <p:nvPr/>
        </p:nvSpPr>
        <p:spPr>
          <a:xfrm>
            <a:off x="9612212" y="4076443"/>
            <a:ext cx="2468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C: Control, unvaccinated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662EFD8-111C-4532-9B3F-F0F6D3AF08F8}"/>
              </a:ext>
            </a:extLst>
          </p:cNvPr>
          <p:cNvSpPr/>
          <p:nvPr/>
        </p:nvSpPr>
        <p:spPr>
          <a:xfrm>
            <a:off x="8907087" y="2993412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8D8D59F0-2853-440C-B9CC-F4D56FB19529}"/>
              </a:ext>
            </a:extLst>
          </p:cNvPr>
          <p:cNvSpPr/>
          <p:nvPr/>
        </p:nvSpPr>
        <p:spPr>
          <a:xfrm>
            <a:off x="8886239" y="2700114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A5619BB-925A-42BB-8B2C-2FFF9D6A49C4}"/>
              </a:ext>
            </a:extLst>
          </p:cNvPr>
          <p:cNvSpPr/>
          <p:nvPr/>
        </p:nvSpPr>
        <p:spPr>
          <a:xfrm>
            <a:off x="8726650" y="2993412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29B1E8C-34F7-4579-887B-95457317B0F5}"/>
              </a:ext>
            </a:extLst>
          </p:cNvPr>
          <p:cNvSpPr txBox="1"/>
          <p:nvPr/>
        </p:nvSpPr>
        <p:spPr>
          <a:xfrm>
            <a:off x="9545442" y="2976962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B: Case, vaccinated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FC67DAE-FE48-4438-A564-7186EADB98E4}"/>
              </a:ext>
            </a:extLst>
          </p:cNvPr>
          <p:cNvSpPr/>
          <p:nvPr/>
        </p:nvSpPr>
        <p:spPr>
          <a:xfrm>
            <a:off x="8950220" y="4969584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</a:t>
            </a:r>
            <a:endParaRPr lang="en-US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F3C819F-2CF9-4916-92DF-EF1A39FC7B85}"/>
              </a:ext>
            </a:extLst>
          </p:cNvPr>
          <p:cNvSpPr/>
          <p:nvPr/>
        </p:nvSpPr>
        <p:spPr>
          <a:xfrm>
            <a:off x="8929372" y="4676286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F368085-3016-4901-BD8C-3C6183130FD4}"/>
              </a:ext>
            </a:extLst>
          </p:cNvPr>
          <p:cNvSpPr/>
          <p:nvPr/>
        </p:nvSpPr>
        <p:spPr>
          <a:xfrm>
            <a:off x="8769783" y="4969584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177971E-1D81-4309-B0BE-577F3A28C036}"/>
              </a:ext>
            </a:extLst>
          </p:cNvPr>
          <p:cNvSpPr txBox="1"/>
          <p:nvPr/>
        </p:nvSpPr>
        <p:spPr>
          <a:xfrm>
            <a:off x="9634498" y="4896259"/>
            <a:ext cx="2248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D: Control, vaccinated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E0CA6E3-8F55-4B7F-B00D-F0E09C78A085}"/>
              </a:ext>
            </a:extLst>
          </p:cNvPr>
          <p:cNvSpPr txBox="1"/>
          <p:nvPr/>
        </p:nvSpPr>
        <p:spPr>
          <a:xfrm>
            <a:off x="6362544" y="5823148"/>
            <a:ext cx="4365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Vaccine effectiveness: 100* (1-(B/A)/(D/C))  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74E00D4-7E92-45C2-BB34-6F42D1086773}"/>
              </a:ext>
            </a:extLst>
          </p:cNvPr>
          <p:cNvSpPr txBox="1"/>
          <p:nvPr/>
        </p:nvSpPr>
        <p:spPr>
          <a:xfrm>
            <a:off x="6353640" y="6204862"/>
            <a:ext cx="4832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Vaccine effectiveness: 100* (1-(3/4)/(5/2))=70%   </a:t>
            </a:r>
          </a:p>
        </p:txBody>
      </p:sp>
    </p:spTree>
    <p:extLst>
      <p:ext uri="{BB962C8B-B14F-4D97-AF65-F5344CB8AC3E}">
        <p14:creationId xmlns:p14="http://schemas.microsoft.com/office/powerpoint/2010/main" val="2476429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/>
      <p:bldP spid="55" grpId="0"/>
      <p:bldP spid="57" grpId="0" animBg="1"/>
      <p:bldP spid="58" grpId="0" animBg="1"/>
      <p:bldP spid="59" grpId="0" animBg="1"/>
      <p:bldP spid="60" grpId="0"/>
      <p:bldP spid="61" grpId="0" animBg="1"/>
      <p:bldP spid="62" grpId="0" animBg="1"/>
      <p:bldP spid="63" grpId="0" animBg="1"/>
      <p:bldP spid="64" grpId="0"/>
      <p:bldP spid="65" grpId="0"/>
      <p:bldP spid="6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5F06E-013E-47B9-85A3-86A1E63F9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2859A-67E1-49AD-878C-0E9C7E3B83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4F8F92-9778-43FE-AE59-DC9A57613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68" y="1406013"/>
            <a:ext cx="11195665" cy="41983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8035FD-031E-41ED-9DFB-56505D7FDD3E}"/>
              </a:ext>
            </a:extLst>
          </p:cNvPr>
          <p:cNvSpPr txBox="1"/>
          <p:nvPr/>
        </p:nvSpPr>
        <p:spPr>
          <a:xfrm rot="16200000">
            <a:off x="-1102426" y="3157268"/>
            <a:ext cx="3107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Pneumonia hospitalizations (N)</a:t>
            </a:r>
          </a:p>
        </p:txBody>
      </p:sp>
    </p:spTree>
    <p:extLst>
      <p:ext uri="{BB962C8B-B14F-4D97-AF65-F5344CB8AC3E}">
        <p14:creationId xmlns:p14="http://schemas.microsoft.com/office/powerpoint/2010/main" val="35793842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000D-0D24-4857-ABEE-F1E14CD5C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65125"/>
            <a:ext cx="11720052" cy="1325563"/>
          </a:xfrm>
        </p:spPr>
        <p:txBody>
          <a:bodyPr/>
          <a:lstStyle/>
          <a:p>
            <a:r>
              <a:rPr lang="en-US" dirty="0"/>
              <a:t>Simulated time series for a large and small state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0B81DA-D720-479E-AD4A-42A869750E30}"/>
              </a:ext>
            </a:extLst>
          </p:cNvPr>
          <p:cNvSpPr txBox="1"/>
          <p:nvPr/>
        </p:nvSpPr>
        <p:spPr>
          <a:xfrm>
            <a:off x="2920354" y="1517877"/>
            <a:ext cx="234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 Simulated time series for a small state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2F2EDB-3CC9-4DA2-807A-BD1A212EBD89}"/>
              </a:ext>
            </a:extLst>
          </p:cNvPr>
          <p:cNvSpPr txBox="1"/>
          <p:nvPr/>
        </p:nvSpPr>
        <p:spPr>
          <a:xfrm>
            <a:off x="6096000" y="1517876"/>
            <a:ext cx="2465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 Simulated time series for a large state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176189-877E-42FF-B694-F770D98C6159}"/>
              </a:ext>
            </a:extLst>
          </p:cNvPr>
          <p:cNvSpPr txBox="1"/>
          <p:nvPr/>
        </p:nvSpPr>
        <p:spPr>
          <a:xfrm rot="16200000">
            <a:off x="704662" y="3058592"/>
            <a:ext cx="234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50% reduction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CD6DDA-D1FE-4C67-9E81-F5322BAE6CDA}"/>
              </a:ext>
            </a:extLst>
          </p:cNvPr>
          <p:cNvSpPr txBox="1"/>
          <p:nvPr/>
        </p:nvSpPr>
        <p:spPr>
          <a:xfrm rot="16200000">
            <a:off x="704663" y="4953528"/>
            <a:ext cx="234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20% reduction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8BBAEC-EE94-4C1D-8AB3-4E24C897B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309" y="2164207"/>
            <a:ext cx="6756390" cy="41688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0E73D3E-BFF1-44E1-93AD-5F3929DAD164}"/>
              </a:ext>
            </a:extLst>
          </p:cNvPr>
          <p:cNvSpPr/>
          <p:nvPr/>
        </p:nvSpPr>
        <p:spPr>
          <a:xfrm>
            <a:off x="6261209" y="6437231"/>
            <a:ext cx="59307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dirty="0">
                <a:hlinkClick r:id="rId3"/>
              </a:rPr>
              <a:t>https://weinbergerlab.shinyapps.io/ITS_Poisson_Power/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473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7F946-8EE6-4DC3-9A7A-0F7F48459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760" y="146823"/>
            <a:ext cx="10515600" cy="1325563"/>
          </a:xfrm>
        </p:spPr>
        <p:txBody>
          <a:bodyPr/>
          <a:lstStyle/>
          <a:p>
            <a:r>
              <a:rPr lang="en-US" dirty="0"/>
              <a:t>Power to detect a vaccine effect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2DA271-7CD8-49AD-B5D6-DAC352566236}"/>
              </a:ext>
            </a:extLst>
          </p:cNvPr>
          <p:cNvSpPr txBox="1"/>
          <p:nvPr/>
        </p:nvSpPr>
        <p:spPr>
          <a:xfrm>
            <a:off x="4337300" y="4611410"/>
            <a:ext cx="6083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cases/month pre-PCV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04AC71-453F-42BC-B555-5837BEB1FD99}"/>
              </a:ext>
            </a:extLst>
          </p:cNvPr>
          <p:cNvSpPr txBox="1"/>
          <p:nvPr/>
        </p:nvSpPr>
        <p:spPr>
          <a:xfrm rot="16200000">
            <a:off x="38501" y="3332113"/>
            <a:ext cx="778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Power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EA6BCB-5624-4D52-A309-7526EEE72559}"/>
              </a:ext>
            </a:extLst>
          </p:cNvPr>
          <p:cNvSpPr txBox="1"/>
          <p:nvPr/>
        </p:nvSpPr>
        <p:spPr>
          <a:xfrm>
            <a:off x="5409398" y="2052816"/>
            <a:ext cx="2884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Expected vaccine effect (IRR)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84B516-F76D-457C-94A9-A172F7AA7BEA}"/>
              </a:ext>
            </a:extLst>
          </p:cNvPr>
          <p:cNvSpPr txBox="1"/>
          <p:nvPr/>
        </p:nvSpPr>
        <p:spPr>
          <a:xfrm>
            <a:off x="693019" y="5399773"/>
            <a:ext cx="2916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With a strong vaccine effect, even small states have excellent power to correctly detect the effect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BE7146-405C-44B7-B1F7-8CF916225ADC}"/>
              </a:ext>
            </a:extLst>
          </p:cNvPr>
          <p:cNvSpPr txBox="1"/>
          <p:nvPr/>
        </p:nvSpPr>
        <p:spPr>
          <a:xfrm>
            <a:off x="612280" y="1203786"/>
            <a:ext cx="83526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dot on the plots below represents 1 of the 27 states</a:t>
            </a:r>
          </a:p>
          <a:p>
            <a:r>
              <a:rPr lang="en-US" dirty="0"/>
              <a:t>Each plot represents a different expected vaccine effect</a:t>
            </a:r>
          </a:p>
          <a:p>
            <a:r>
              <a:rPr lang="en-US" dirty="0"/>
              <a:t>Power: Percent of the simulations for which 95% CI for the rate ratio does not include 1 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4CE7F5-C1A4-4439-BFD8-F8AA24491625}"/>
              </a:ext>
            </a:extLst>
          </p:cNvPr>
          <p:cNvSpPr txBox="1"/>
          <p:nvPr/>
        </p:nvSpPr>
        <p:spPr>
          <a:xfrm>
            <a:off x="9275545" y="5099785"/>
            <a:ext cx="29164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With a smaller vaccine effect, only large states have adequate power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996130-CA21-4497-95CD-F5BA2DE4BD88}"/>
              </a:ext>
            </a:extLst>
          </p:cNvPr>
          <p:cNvSpPr txBox="1"/>
          <p:nvPr/>
        </p:nvSpPr>
        <p:spPr>
          <a:xfrm>
            <a:off x="6311356" y="5342870"/>
            <a:ext cx="2531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All-cause pneumonia studies somewhere around here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6ED41E-E914-43D5-B4C9-D59B6C3DAFE8}"/>
              </a:ext>
            </a:extLst>
          </p:cNvPr>
          <p:cNvCxnSpPr/>
          <p:nvPr/>
        </p:nvCxnSpPr>
        <p:spPr>
          <a:xfrm flipV="1">
            <a:off x="8293585" y="4716379"/>
            <a:ext cx="426903" cy="490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34C814-DA23-44B6-9019-5A76E7F055B8}"/>
              </a:ext>
            </a:extLst>
          </p:cNvPr>
          <p:cNvCxnSpPr>
            <a:cxnSpLocks/>
          </p:cNvCxnSpPr>
          <p:nvPr/>
        </p:nvCxnSpPr>
        <p:spPr>
          <a:xfrm flipV="1">
            <a:off x="8445985" y="4610154"/>
            <a:ext cx="1391034" cy="749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863F437-B3E3-47B7-A61C-253BC5AAA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19" y="2413398"/>
            <a:ext cx="11033810" cy="220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5866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F26E9-A45B-43F8-93C9-B7C14A3BD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264" y="486363"/>
            <a:ext cx="10515600" cy="4351338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Perform simulations to see how likely it is that you would detect a decline</a:t>
            </a:r>
          </a:p>
          <a:p>
            <a:pPr lvl="1">
              <a:spcAft>
                <a:spcPts val="1200"/>
              </a:spcAft>
            </a:pPr>
            <a:r>
              <a:rPr lang="en-US" dirty="0">
                <a:hlinkClick r:id="rId2"/>
              </a:rPr>
              <a:t>https://weinbergerlab.shinyapps.io/ITS_Poisson_Power/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418D50-9267-429E-9CC7-BC99E860AC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484" b="17727"/>
          <a:stretch/>
        </p:blipFill>
        <p:spPr>
          <a:xfrm>
            <a:off x="838918" y="1830287"/>
            <a:ext cx="9772291" cy="50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585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478F9-DEAF-4363-8D0F-DC73EC428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08E89-74FD-4A64-A8CC-BB77E9AF9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Interrupted time series use linear trends to adjust for factors unrelated to vaccinations and to measure changes in the frequency of disease that occurs after vaccine introduction</a:t>
            </a:r>
          </a:p>
          <a:p>
            <a:r>
              <a:rPr lang="en-US" dirty="0"/>
              <a:t>The accuracy of these estimates and ability to measure it depends on the expected size of the decline and the amount of unexplained variation (noise) in the data</a:t>
            </a:r>
          </a:p>
          <a:p>
            <a:r>
              <a:rPr lang="en-US" dirty="0"/>
              <a:t>Typically have more noise in datasets from smaller populations</a:t>
            </a:r>
          </a:p>
        </p:txBody>
      </p:sp>
    </p:spTree>
    <p:extLst>
      <p:ext uri="{BB962C8B-B14F-4D97-AF65-F5344CB8AC3E}">
        <p14:creationId xmlns:p14="http://schemas.microsoft.com/office/powerpoint/2010/main" val="20816054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DC214-ACF7-490B-B349-235B17223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/>
              <a:t>What else could go </a:t>
            </a:r>
            <a:r>
              <a:rPr lang="en-US" dirty="0">
                <a:solidFill>
                  <a:srgbClr val="FF0000"/>
                </a:solidFill>
              </a:rPr>
              <a:t>wrong </a:t>
            </a:r>
            <a:r>
              <a:rPr lang="en-US" dirty="0"/>
              <a:t>with analyses?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8351B-4F3F-4FDE-9C56-157CA507C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1825625"/>
            <a:ext cx="11709917" cy="4351338"/>
          </a:xfrm>
        </p:spPr>
        <p:txBody>
          <a:bodyPr/>
          <a:lstStyle/>
          <a:p>
            <a:r>
              <a:rPr lang="en-US" dirty="0"/>
              <a:t>Epidemic before or after vaccine introduction (biases slope estimates)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 2009 pandemic, then introduce PCV in 2010</a:t>
            </a:r>
          </a:p>
          <a:p>
            <a:r>
              <a:rPr lang="en-US" dirty="0"/>
              <a:t>Insufficient data in pre- or post-period to accurately estimate trend</a:t>
            </a:r>
          </a:p>
          <a:p>
            <a:r>
              <a:rPr lang="en-US" dirty="0"/>
              <a:t>Unrelated changes that coincide with vaccine introduction</a:t>
            </a:r>
          </a:p>
          <a:p>
            <a:r>
              <a:rPr lang="en-US" dirty="0"/>
              <a:t>Delayed rollout of vaccine/low uptake</a:t>
            </a:r>
          </a:p>
          <a:p>
            <a:r>
              <a:rPr lang="en-US" dirty="0"/>
              <a:t>Many, many other issues that you can’t predict…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7848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642EE-0EA5-4006-BBA9-1014AC957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next: live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B1D92-B113-4D99-B646-0CC59E99E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1) Introduction to interrupted time series methods in R</a:t>
            </a:r>
          </a:p>
          <a:p>
            <a:pPr marL="0" indent="0">
              <a:buNone/>
            </a:pPr>
            <a:r>
              <a:rPr lang="en-US" dirty="0"/>
              <a:t>2) Case study on evaluating the impact of PCVs in The Gambia</a:t>
            </a:r>
            <a:r>
              <a:rPr lang="en-US"/>
              <a:t>, using 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07456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93F22-F243-469F-8E47-639D6CF0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8616D-FEC6-4C1C-9E9B-8FA07EAD0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6281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 txBox="1">
            <a:spLocks noChangeArrowheads="1"/>
          </p:cNvSpPr>
          <p:nvPr/>
        </p:nvSpPr>
        <p:spPr bwMode="auto">
          <a:xfrm>
            <a:off x="1444305" y="2590800"/>
            <a:ext cx="91440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80000"/>
              </a:lnSpc>
              <a:spcBef>
                <a:spcPct val="20000"/>
              </a:spcBef>
              <a:defRPr/>
            </a:pPr>
            <a:endParaRPr lang="en-US" sz="1600" dirty="0">
              <a:latin typeface="Calibri" pitchFamily="34" charset="0"/>
            </a:endParaRPr>
          </a:p>
          <a:p>
            <a:pPr algn="ctr">
              <a:lnSpc>
                <a:spcPct val="80000"/>
              </a:lnSpc>
              <a:spcBef>
                <a:spcPct val="20000"/>
              </a:spcBef>
              <a:defRPr/>
            </a:pPr>
            <a:endParaRPr lang="en-US" sz="1600" dirty="0">
              <a:latin typeface="Calibri" pitchFamily="34" charset="0"/>
            </a:endParaRPr>
          </a:p>
          <a:p>
            <a:pPr algn="ctr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dirty="0">
                <a:latin typeface="Calibri" pitchFamily="34" charset="0"/>
              </a:rPr>
              <a:t>Dan Weinberger, PhD</a:t>
            </a:r>
          </a:p>
          <a:p>
            <a:pPr algn="ctr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dirty="0">
                <a:latin typeface="Calibri" pitchFamily="34" charset="0"/>
              </a:rPr>
              <a:t>Associate Professor</a:t>
            </a:r>
          </a:p>
          <a:p>
            <a:pPr algn="ctr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dirty="0">
                <a:latin typeface="Calibri" pitchFamily="34" charset="0"/>
              </a:rPr>
              <a:t>Yale School of Public Health</a:t>
            </a:r>
          </a:p>
          <a:p>
            <a:pPr algn="ctr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dirty="0">
                <a:latin typeface="Calibri" pitchFamily="34" charset="0"/>
              </a:rPr>
              <a:t> </a:t>
            </a:r>
          </a:p>
          <a:p>
            <a:pPr algn="ctr">
              <a:lnSpc>
                <a:spcPct val="80000"/>
              </a:lnSpc>
              <a:spcBef>
                <a:spcPct val="20000"/>
              </a:spcBef>
              <a:defRPr/>
            </a:pPr>
            <a:endParaRPr lang="en-US" sz="2400" dirty="0">
              <a:latin typeface="Calibri" pitchFamily="34" charset="0"/>
            </a:endParaRPr>
          </a:p>
          <a:p>
            <a:pPr algn="ctr">
              <a:lnSpc>
                <a:spcPct val="80000"/>
              </a:lnSpc>
              <a:spcBef>
                <a:spcPct val="20000"/>
              </a:spcBef>
              <a:defRPr/>
            </a:pPr>
            <a:endParaRPr lang="en-US" sz="2400" dirty="0">
              <a:latin typeface="Calibri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-5080" y="1597896"/>
            <a:ext cx="12192000" cy="761999"/>
          </a:xfrm>
          <a:prstGeom prst="rect">
            <a:avLst/>
          </a:prstGeom>
        </p:spPr>
        <p:txBody>
          <a:bodyPr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lvl="0"/>
            <a:r>
              <a:rPr lang="en-US" sz="4000" dirty="0"/>
              <a:t>Use of controls to improve estimates of vaccine impact</a:t>
            </a:r>
            <a:endParaRPr lang="en-US" sz="3600" u="none" strike="noStrike" dirty="0">
              <a:effectLst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225355" y="5029200"/>
            <a:ext cx="7581900" cy="838200"/>
            <a:chOff x="2445893" y="4655865"/>
            <a:chExt cx="6205815" cy="676275"/>
          </a:xfrm>
        </p:grpSpPr>
        <p:pic>
          <p:nvPicPr>
            <p:cNvPr id="8" name="Picture 2" descr="https://encrypted-tbn1.gstatic.com/images?q=tbn:ANd9GcRAhZjbuiW9AqixrgJO9c6wIPOaDDG_xCLKwnFapCX8eYfyelNmwA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445893" y="4655865"/>
              <a:ext cx="576087" cy="676275"/>
            </a:xfrm>
            <a:prstGeom prst="rect">
              <a:avLst/>
            </a:prstGeom>
            <a:noFill/>
          </p:spPr>
        </p:pic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4657725"/>
              <a:ext cx="5603708" cy="4381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6943725" y="0"/>
            <a:ext cx="3724275" cy="685800"/>
          </a:xfrm>
          <a:prstGeom prst="rect">
            <a:avLst/>
          </a:prstGeom>
          <a:solidFill>
            <a:srgbClr val="00346A"/>
          </a:solidFill>
          <a:ln>
            <a:solidFill>
              <a:srgbClr val="0034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0617200" y="-118765"/>
            <a:ext cx="193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Yale</a:t>
            </a:r>
            <a:endParaRPr lang="en-US"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2FB915-4647-4755-BE4D-D47682B2BC8D}"/>
              </a:ext>
            </a:extLst>
          </p:cNvPr>
          <p:cNvSpPr/>
          <p:nvPr/>
        </p:nvSpPr>
        <p:spPr>
          <a:xfrm>
            <a:off x="3893448" y="865317"/>
            <a:ext cx="4245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Workshop on evaluating vaccine impact</a:t>
            </a:r>
            <a:endParaRPr lang="en-US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567"/>
            <a:ext cx="12192000" cy="1143000"/>
          </a:xfrm>
        </p:spPr>
        <p:txBody>
          <a:bodyPr/>
          <a:lstStyle/>
          <a:p>
            <a:r>
              <a:rPr lang="en-US" sz="3600" dirty="0"/>
              <a:t>Issues that can affect reported rates from administrative data</a:t>
            </a:r>
          </a:p>
        </p:txBody>
      </p:sp>
      <p:pic>
        <p:nvPicPr>
          <p:cNvPr id="7" name="Imagem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424" y="4554544"/>
            <a:ext cx="3962400" cy="2286001"/>
          </a:xfrm>
          <a:prstGeom prst="rect">
            <a:avLst/>
          </a:prstGeom>
          <a:noFill/>
        </p:spPr>
      </p:pic>
      <p:pic>
        <p:nvPicPr>
          <p:cNvPr id="8" name="Imagem 20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49866"/>
            <a:ext cx="4425368" cy="2584618"/>
          </a:xfrm>
          <a:prstGeom prst="rect">
            <a:avLst/>
          </a:prstGeom>
        </p:spPr>
      </p:pic>
      <p:pic>
        <p:nvPicPr>
          <p:cNvPr id="9" name="Imagem 13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65" y="4197978"/>
            <a:ext cx="4026781" cy="2623517"/>
          </a:xfrm>
          <a:prstGeom prst="rect">
            <a:avLst/>
          </a:prstGeom>
          <a:noFill/>
        </p:spPr>
      </p:pic>
      <p:pic>
        <p:nvPicPr>
          <p:cNvPr id="10" name="Imagem 15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297" y="1574111"/>
            <a:ext cx="4435475" cy="2543659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/>
        </p:nvSpPr>
        <p:spPr>
          <a:xfrm>
            <a:off x="7367089" y="1251797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Changes in ICD coding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85424" y="4117400"/>
            <a:ext cx="413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Changes in use of public healthcare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95400" y="1219713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Changes in access to primary care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574672" y="1913881"/>
            <a:ext cx="1906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Pneumonia, unspecified</a:t>
            </a:r>
          </a:p>
        </p:txBody>
      </p:sp>
      <p:sp>
        <p:nvSpPr>
          <p:cNvPr id="4" name="TextBox 3"/>
          <p:cNvSpPr txBox="1"/>
          <p:nvPr/>
        </p:nvSpPr>
        <p:spPr>
          <a:xfrm rot="5400000">
            <a:off x="3853772" y="2658519"/>
            <a:ext cx="2268570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Potentially-avoidable hospitalizations</a:t>
            </a:r>
          </a:p>
        </p:txBody>
      </p:sp>
      <p:sp>
        <p:nvSpPr>
          <p:cNvPr id="5" name="Right Brace 4"/>
          <p:cNvSpPr/>
          <p:nvPr/>
        </p:nvSpPr>
        <p:spPr>
          <a:xfrm>
            <a:off x="10449180" y="1647344"/>
            <a:ext cx="98644" cy="1294831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86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3" grpId="0"/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7B1B985-BE1F-44DC-901E-CC15F914CD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0" t="4811" r="1"/>
          <a:stretch/>
        </p:blipFill>
        <p:spPr>
          <a:xfrm rot="3839810">
            <a:off x="5248122" y="3432095"/>
            <a:ext cx="725351" cy="7258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3B269-AF27-4CC9-B15E-71700A4A6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925" y="1441820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For many vaccines, the public health benefit depends on both the direct effect and </a:t>
            </a:r>
            <a:r>
              <a:rPr lang="en-US" u="sng" dirty="0"/>
              <a:t>indirect effect</a:t>
            </a:r>
            <a:r>
              <a:rPr lang="en-US" dirty="0"/>
              <a:t> that results from blocking transmission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To quantify this total benefit of the vaccine we need to evaluate changes in aggregate rates of disease that occur after vaccine introduction</a:t>
            </a:r>
          </a:p>
          <a:p>
            <a:r>
              <a:rPr lang="en-US" u="sng" dirty="0"/>
              <a:t>Vaccine impact</a:t>
            </a:r>
            <a:r>
              <a:rPr lang="en-US" dirty="0"/>
              <a:t>= </a:t>
            </a:r>
            <a:r>
              <a:rPr lang="en-US" dirty="0" err="1"/>
              <a:t>direct+indirect</a:t>
            </a:r>
            <a:r>
              <a:rPr lang="en-US" dirty="0"/>
              <a:t> effects of the vaccines</a:t>
            </a:r>
          </a:p>
          <a:p>
            <a:r>
              <a:rPr lang="en-US" dirty="0"/>
              <a:t>To do this, we perform </a:t>
            </a:r>
            <a:r>
              <a:rPr lang="en-US" u="sng" dirty="0"/>
              <a:t>time series analysis</a:t>
            </a:r>
            <a:r>
              <a:rPr lang="en-US" dirty="0"/>
              <a:t> to quantify declines in disease rates following introduction of vaccine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690794-0D24-49E4-929E-E72F7CDB4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/>
              <a:t>Quantifying the </a:t>
            </a:r>
            <a:r>
              <a:rPr lang="en-US" u="sng" dirty="0"/>
              <a:t>impact</a:t>
            </a:r>
            <a:r>
              <a:rPr lang="en-US" dirty="0"/>
              <a:t> of vaccines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0BD83E-AE64-4FC6-B307-0D9B1CA82C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890"/>
          <a:stretch/>
        </p:blipFill>
        <p:spPr>
          <a:xfrm>
            <a:off x="3667485" y="2605856"/>
            <a:ext cx="1406698" cy="1044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C420943-E818-41A0-B394-275A717BB739}"/>
              </a:ext>
            </a:extLst>
          </p:cNvPr>
          <p:cNvSpPr/>
          <p:nvPr/>
        </p:nvSpPr>
        <p:spPr>
          <a:xfrm>
            <a:off x="6688346" y="6626122"/>
            <a:ext cx="6096000" cy="20005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/>
              <a:t>https://i2.wp.com/www.lifewithgremlins.com/wp-content/uploads/2014/07/holy-snot.jpg?zoom=2.625&amp;fit=570%2C363&amp;ssl=1&amp;resize=166%2C95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BBE481-EC25-4033-9B58-914D1EEACA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50" r="33086" b="11015"/>
          <a:stretch/>
        </p:blipFill>
        <p:spPr>
          <a:xfrm>
            <a:off x="7718754" y="2138267"/>
            <a:ext cx="948928" cy="935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7F4B9E-A272-4A89-A380-4F2ADAFE43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7944" y="3126374"/>
            <a:ext cx="1499804" cy="104736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AAA3B94-2A94-4F41-A777-814A79617B43}"/>
              </a:ext>
            </a:extLst>
          </p:cNvPr>
          <p:cNvSpPr/>
          <p:nvPr/>
        </p:nvSpPr>
        <p:spPr>
          <a:xfrm>
            <a:off x="7918329" y="6462594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http://theroadtodomestication.com/wp-content/uploads/2015/07/IMG_6746-1565.jpg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1E75072-11F2-40E9-9412-0C3D31D261FE}"/>
              </a:ext>
            </a:extLst>
          </p:cNvPr>
          <p:cNvSpPr/>
          <p:nvPr/>
        </p:nvSpPr>
        <p:spPr>
          <a:xfrm rot="20801339">
            <a:off x="5599116" y="2439775"/>
            <a:ext cx="1313895" cy="332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4AA5B12-4FF5-4CEB-917F-7580C537B0B5}"/>
              </a:ext>
            </a:extLst>
          </p:cNvPr>
          <p:cNvSpPr/>
          <p:nvPr/>
        </p:nvSpPr>
        <p:spPr>
          <a:xfrm rot="930068">
            <a:off x="5599215" y="3234158"/>
            <a:ext cx="1313895" cy="332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&quot;Not Allowed&quot; Symbol 11">
            <a:extLst>
              <a:ext uri="{FF2B5EF4-FFF2-40B4-BE49-F238E27FC236}">
                <a16:creationId xmlns:a16="http://schemas.microsoft.com/office/drawing/2014/main" id="{4EE8D33C-0ABC-4CB8-9ADB-00133846936C}"/>
              </a:ext>
            </a:extLst>
          </p:cNvPr>
          <p:cNvSpPr/>
          <p:nvPr/>
        </p:nvSpPr>
        <p:spPr>
          <a:xfrm>
            <a:off x="5940725" y="3104611"/>
            <a:ext cx="585927" cy="512878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&quot;Not Allowed&quot; Symbol 12">
            <a:extLst>
              <a:ext uri="{FF2B5EF4-FFF2-40B4-BE49-F238E27FC236}">
                <a16:creationId xmlns:a16="http://schemas.microsoft.com/office/drawing/2014/main" id="{A396C5E0-0A51-486D-8986-EE414B6FF77E}"/>
              </a:ext>
            </a:extLst>
          </p:cNvPr>
          <p:cNvSpPr/>
          <p:nvPr/>
        </p:nvSpPr>
        <p:spPr>
          <a:xfrm>
            <a:off x="5963099" y="2315301"/>
            <a:ext cx="585927" cy="512878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92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1DA973-7C20-403E-A6F4-51500B36A0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733" b="64496"/>
          <a:stretch/>
        </p:blipFill>
        <p:spPr>
          <a:xfrm>
            <a:off x="2375904" y="2057400"/>
            <a:ext cx="6336296" cy="5056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CCE525-BC51-4D17-93ED-2102702DC8DF}"/>
              </a:ext>
            </a:extLst>
          </p:cNvPr>
          <p:cNvSpPr txBox="1"/>
          <p:nvPr/>
        </p:nvSpPr>
        <p:spPr>
          <a:xfrm>
            <a:off x="8686800" y="6400800"/>
            <a:ext cx="3110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Kleynhans, et al PLOS Medicine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3277F9-6434-4EB0-A493-C9EE50640541}"/>
              </a:ext>
            </a:extLst>
          </p:cNvPr>
          <p:cNvSpPr txBox="1"/>
          <p:nvPr/>
        </p:nvSpPr>
        <p:spPr>
          <a:xfrm>
            <a:off x="4648200" y="1688068"/>
            <a:ext cx="298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Pneumonia deaths in S. Africa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1D0740-55F3-4AE8-B8FB-FFD6042E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example: PCVs in S Africa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8F7F50-C190-4760-B95C-A946F2D1FA5D}"/>
              </a:ext>
            </a:extLst>
          </p:cNvPr>
          <p:cNvSpPr txBox="1"/>
          <p:nvPr/>
        </p:nvSpPr>
        <p:spPr>
          <a:xfrm rot="19059319">
            <a:off x="3535074" y="3177652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HIV/AIDS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D32DF8-C338-4346-BEC9-C8CB37B64CA5}"/>
              </a:ext>
            </a:extLst>
          </p:cNvPr>
          <p:cNvSpPr txBox="1"/>
          <p:nvPr/>
        </p:nvSpPr>
        <p:spPr>
          <a:xfrm rot="2148564">
            <a:off x="5435940" y="3139056"/>
            <a:ext cx="962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HAART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CCC34C-1731-40C5-8B26-6A8A1556CBE0}"/>
              </a:ext>
            </a:extLst>
          </p:cNvPr>
          <p:cNvSpPr txBox="1"/>
          <p:nvPr/>
        </p:nvSpPr>
        <p:spPr>
          <a:xfrm rot="2148564">
            <a:off x="6346555" y="3936663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PCVs</a:t>
            </a:r>
          </a:p>
        </p:txBody>
      </p:sp>
    </p:spTree>
    <p:extLst>
      <p:ext uri="{BB962C8B-B14F-4D97-AF65-F5344CB8AC3E}">
        <p14:creationId xmlns:p14="http://schemas.microsoft.com/office/powerpoint/2010/main" val="218787388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3E169-6AC5-4513-8F3D-7CA923C86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Ways to use control diseases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374AC-7BFD-4526-922E-F489C47F826C}"/>
              </a:ext>
            </a:extLst>
          </p:cNvPr>
          <p:cNvSpPr txBox="1"/>
          <p:nvPr/>
        </p:nvSpPr>
        <p:spPr>
          <a:xfrm>
            <a:off x="304800" y="4800600"/>
            <a:ext cx="2906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Grijalva</a:t>
            </a:r>
            <a:r>
              <a:rPr lang="en-US" sz="1400" dirty="0"/>
              <a:t> et al, The Lancet 2006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EF5C33-76C4-4517-B25E-4DD09A3084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0519"/>
          <a:stretch/>
        </p:blipFill>
        <p:spPr>
          <a:xfrm>
            <a:off x="0" y="3521201"/>
            <a:ext cx="5372624" cy="12793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0D20FD3-90BD-454E-BB7A-900EA5343072}"/>
              </a:ext>
            </a:extLst>
          </p:cNvPr>
          <p:cNvSpPr txBox="1"/>
          <p:nvPr/>
        </p:nvSpPr>
        <p:spPr>
          <a:xfrm>
            <a:off x="1143000" y="2713100"/>
            <a:ext cx="2478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As a comparison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BE5FCF-BEA2-4787-8EB6-D6582394A05C}"/>
              </a:ext>
            </a:extLst>
          </p:cNvPr>
          <p:cNvSpPr txBox="1"/>
          <p:nvPr/>
        </p:nvSpPr>
        <p:spPr>
          <a:xfrm>
            <a:off x="8077200" y="2708020"/>
            <a:ext cx="3728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As an adjustment variable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1D5D23-2377-4C3E-987A-8852957E47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733" b="64496"/>
          <a:stretch/>
        </p:blipFill>
        <p:spPr>
          <a:xfrm>
            <a:off x="7620000" y="3276599"/>
            <a:ext cx="3641483" cy="290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2310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486" y="462244"/>
            <a:ext cx="12192000" cy="1143000"/>
          </a:xfrm>
        </p:spPr>
        <p:txBody>
          <a:bodyPr/>
          <a:lstStyle/>
          <a:p>
            <a:r>
              <a:rPr lang="en-US" sz="4000" dirty="0"/>
              <a:t>Use control diseases as a comparison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2511972" y="1730042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83172" y="1653843"/>
            <a:ext cx="0" cy="1937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683173" y="3591499"/>
            <a:ext cx="43912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206488" y="3650793"/>
            <a:ext cx="68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-265187" y="232193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Pneumonia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67454" y="1403079"/>
            <a:ext cx="988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Vaccine</a:t>
            </a:r>
          </a:p>
        </p:txBody>
      </p:sp>
      <p:sp>
        <p:nvSpPr>
          <p:cNvPr id="10" name="Freeform 9"/>
          <p:cNvSpPr/>
          <p:nvPr/>
        </p:nvSpPr>
        <p:spPr>
          <a:xfrm>
            <a:off x="784772" y="2038403"/>
            <a:ext cx="4221500" cy="1053529"/>
          </a:xfrm>
          <a:custGeom>
            <a:avLst/>
            <a:gdLst>
              <a:gd name="connsiteX0" fmla="*/ 0 w 4221500"/>
              <a:gd name="connsiteY0" fmla="*/ 544354 h 1053529"/>
              <a:gd name="connsiteX1" fmla="*/ 210457 w 4221500"/>
              <a:gd name="connsiteY1" fmla="*/ 116183 h 1053529"/>
              <a:gd name="connsiteX2" fmla="*/ 551543 w 4221500"/>
              <a:gd name="connsiteY2" fmla="*/ 573383 h 1053529"/>
              <a:gd name="connsiteX3" fmla="*/ 812800 w 4221500"/>
              <a:gd name="connsiteY3" fmla="*/ 69 h 1053529"/>
              <a:gd name="connsiteX4" fmla="*/ 1016000 w 4221500"/>
              <a:gd name="connsiteY4" fmla="*/ 616926 h 1053529"/>
              <a:gd name="connsiteX5" fmla="*/ 1066800 w 4221500"/>
              <a:gd name="connsiteY5" fmla="*/ 747554 h 1053529"/>
              <a:gd name="connsiteX6" fmla="*/ 1175657 w 4221500"/>
              <a:gd name="connsiteY6" fmla="*/ 210526 h 1053529"/>
              <a:gd name="connsiteX7" fmla="*/ 1393371 w 4221500"/>
              <a:gd name="connsiteY7" fmla="*/ 79897 h 1053529"/>
              <a:gd name="connsiteX8" fmla="*/ 1509486 w 4221500"/>
              <a:gd name="connsiteY8" fmla="*/ 558869 h 1053529"/>
              <a:gd name="connsiteX9" fmla="*/ 1748971 w 4221500"/>
              <a:gd name="connsiteY9" fmla="*/ 384697 h 1053529"/>
              <a:gd name="connsiteX10" fmla="*/ 1886857 w 4221500"/>
              <a:gd name="connsiteY10" fmla="*/ 94411 h 1053529"/>
              <a:gd name="connsiteX11" fmla="*/ 2061029 w 4221500"/>
              <a:gd name="connsiteY11" fmla="*/ 711269 h 1053529"/>
              <a:gd name="connsiteX12" fmla="*/ 2082800 w 4221500"/>
              <a:gd name="connsiteY12" fmla="*/ 878183 h 1053529"/>
              <a:gd name="connsiteX13" fmla="*/ 2213429 w 4221500"/>
              <a:gd name="connsiteY13" fmla="*/ 471783 h 1053529"/>
              <a:gd name="connsiteX14" fmla="*/ 2561771 w 4221500"/>
              <a:gd name="connsiteY14" fmla="*/ 805611 h 1053529"/>
              <a:gd name="connsiteX15" fmla="*/ 2590800 w 4221500"/>
              <a:gd name="connsiteY15" fmla="*/ 834640 h 1053529"/>
              <a:gd name="connsiteX16" fmla="*/ 2583543 w 4221500"/>
              <a:gd name="connsiteY16" fmla="*/ 312126 h 1053529"/>
              <a:gd name="connsiteX17" fmla="*/ 2953657 w 4221500"/>
              <a:gd name="connsiteY17" fmla="*/ 856411 h 1053529"/>
              <a:gd name="connsiteX18" fmla="*/ 3171371 w 4221500"/>
              <a:gd name="connsiteY18" fmla="*/ 994297 h 1053529"/>
              <a:gd name="connsiteX19" fmla="*/ 3505200 w 4221500"/>
              <a:gd name="connsiteY19" fmla="*/ 326640 h 1053529"/>
              <a:gd name="connsiteX20" fmla="*/ 3766457 w 4221500"/>
              <a:gd name="connsiteY20" fmla="*/ 928983 h 1053529"/>
              <a:gd name="connsiteX21" fmla="*/ 3918857 w 4221500"/>
              <a:gd name="connsiteY21" fmla="*/ 1023326 h 1053529"/>
              <a:gd name="connsiteX22" fmla="*/ 4187371 w 4221500"/>
              <a:gd name="connsiteY22" fmla="*/ 1052354 h 1053529"/>
              <a:gd name="connsiteX23" fmla="*/ 4209143 w 4221500"/>
              <a:gd name="connsiteY23" fmla="*/ 1045097 h 105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221500" h="1053529">
                <a:moveTo>
                  <a:pt x="0" y="544354"/>
                </a:moveTo>
                <a:cubicBezTo>
                  <a:pt x="59266" y="327849"/>
                  <a:pt x="118533" y="111345"/>
                  <a:pt x="210457" y="116183"/>
                </a:cubicBezTo>
                <a:cubicBezTo>
                  <a:pt x="302381" y="121021"/>
                  <a:pt x="451153" y="592735"/>
                  <a:pt x="551543" y="573383"/>
                </a:cubicBezTo>
                <a:cubicBezTo>
                  <a:pt x="651933" y="554031"/>
                  <a:pt x="735391" y="-7188"/>
                  <a:pt x="812800" y="69"/>
                </a:cubicBezTo>
                <a:cubicBezTo>
                  <a:pt x="890209" y="7326"/>
                  <a:pt x="973667" y="492345"/>
                  <a:pt x="1016000" y="616926"/>
                </a:cubicBezTo>
                <a:cubicBezTo>
                  <a:pt x="1058333" y="741507"/>
                  <a:pt x="1040191" y="815287"/>
                  <a:pt x="1066800" y="747554"/>
                </a:cubicBezTo>
                <a:cubicBezTo>
                  <a:pt x="1093409" y="679821"/>
                  <a:pt x="1121229" y="321802"/>
                  <a:pt x="1175657" y="210526"/>
                </a:cubicBezTo>
                <a:cubicBezTo>
                  <a:pt x="1230085" y="99250"/>
                  <a:pt x="1337733" y="21840"/>
                  <a:pt x="1393371" y="79897"/>
                </a:cubicBezTo>
                <a:cubicBezTo>
                  <a:pt x="1449009" y="137954"/>
                  <a:pt x="1450219" y="508069"/>
                  <a:pt x="1509486" y="558869"/>
                </a:cubicBezTo>
                <a:cubicBezTo>
                  <a:pt x="1568753" y="609669"/>
                  <a:pt x="1686076" y="462107"/>
                  <a:pt x="1748971" y="384697"/>
                </a:cubicBezTo>
                <a:cubicBezTo>
                  <a:pt x="1811866" y="307287"/>
                  <a:pt x="1834847" y="39982"/>
                  <a:pt x="1886857" y="94411"/>
                </a:cubicBezTo>
                <a:cubicBezTo>
                  <a:pt x="1938867" y="148840"/>
                  <a:pt x="2028372" y="580641"/>
                  <a:pt x="2061029" y="711269"/>
                </a:cubicBezTo>
                <a:cubicBezTo>
                  <a:pt x="2093686" y="841897"/>
                  <a:pt x="2057400" y="918097"/>
                  <a:pt x="2082800" y="878183"/>
                </a:cubicBezTo>
                <a:cubicBezTo>
                  <a:pt x="2108200" y="838269"/>
                  <a:pt x="2133601" y="483878"/>
                  <a:pt x="2213429" y="471783"/>
                </a:cubicBezTo>
                <a:cubicBezTo>
                  <a:pt x="2293257" y="459688"/>
                  <a:pt x="2498876" y="745135"/>
                  <a:pt x="2561771" y="805611"/>
                </a:cubicBezTo>
                <a:cubicBezTo>
                  <a:pt x="2624666" y="866087"/>
                  <a:pt x="2587171" y="916887"/>
                  <a:pt x="2590800" y="834640"/>
                </a:cubicBezTo>
                <a:cubicBezTo>
                  <a:pt x="2594429" y="752393"/>
                  <a:pt x="2523067" y="308498"/>
                  <a:pt x="2583543" y="312126"/>
                </a:cubicBezTo>
                <a:cubicBezTo>
                  <a:pt x="2644019" y="315754"/>
                  <a:pt x="2855686" y="742716"/>
                  <a:pt x="2953657" y="856411"/>
                </a:cubicBezTo>
                <a:cubicBezTo>
                  <a:pt x="3051628" y="970106"/>
                  <a:pt x="3079447" y="1082592"/>
                  <a:pt x="3171371" y="994297"/>
                </a:cubicBezTo>
                <a:cubicBezTo>
                  <a:pt x="3263295" y="906002"/>
                  <a:pt x="3406019" y="337526"/>
                  <a:pt x="3505200" y="326640"/>
                </a:cubicBezTo>
                <a:cubicBezTo>
                  <a:pt x="3604381" y="315754"/>
                  <a:pt x="3697514" y="812869"/>
                  <a:pt x="3766457" y="928983"/>
                </a:cubicBezTo>
                <a:cubicBezTo>
                  <a:pt x="3835400" y="1045097"/>
                  <a:pt x="3848705" y="1002764"/>
                  <a:pt x="3918857" y="1023326"/>
                </a:cubicBezTo>
                <a:cubicBezTo>
                  <a:pt x="3989009" y="1043888"/>
                  <a:pt x="4138990" y="1048726"/>
                  <a:pt x="4187371" y="1052354"/>
                </a:cubicBezTo>
                <a:cubicBezTo>
                  <a:pt x="4235752" y="1055983"/>
                  <a:pt x="4222447" y="1050540"/>
                  <a:pt x="4209143" y="104509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799465" y="2350765"/>
            <a:ext cx="1712506" cy="18742"/>
          </a:xfrm>
          <a:prstGeom prst="line">
            <a:avLst/>
          </a:prstGeom>
          <a:ln w="28575" cap="sq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496096" y="2224755"/>
            <a:ext cx="31750" cy="1279268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35498" y="2437309"/>
            <a:ext cx="2238896" cy="526685"/>
          </a:xfrm>
          <a:prstGeom prst="line">
            <a:avLst/>
          </a:prstGeom>
          <a:ln w="2857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Brace 18"/>
          <p:cNvSpPr/>
          <p:nvPr/>
        </p:nvSpPr>
        <p:spPr>
          <a:xfrm>
            <a:off x="5149501" y="2350765"/>
            <a:ext cx="144538" cy="684747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313924" y="236175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X% decline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2571850" y="2356452"/>
            <a:ext cx="2669805" cy="13055"/>
          </a:xfrm>
          <a:prstGeom prst="line">
            <a:avLst/>
          </a:prstGeom>
          <a:ln w="28575">
            <a:solidFill>
              <a:srgbClr val="FF0000">
                <a:alpha val="32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79637" y="3293639"/>
            <a:ext cx="1546820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697486" y="3294064"/>
            <a:ext cx="2363956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cxnSp>
        <p:nvCxnSpPr>
          <p:cNvPr id="39" name="Straight Connector 38"/>
          <p:cNvCxnSpPr/>
          <p:nvPr/>
        </p:nvCxnSpPr>
        <p:spPr>
          <a:xfrm>
            <a:off x="668478" y="4516817"/>
            <a:ext cx="0" cy="1937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>
            <a:off x="668479" y="6454473"/>
            <a:ext cx="43912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191794" y="6513767"/>
            <a:ext cx="68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42" name="TextBox 41"/>
          <p:cNvSpPr txBox="1"/>
          <p:nvPr/>
        </p:nvSpPr>
        <p:spPr>
          <a:xfrm rot="16200000">
            <a:off x="-529948" y="5046409"/>
            <a:ext cx="18517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disease 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e.g.UTI</a:t>
            </a:r>
            <a:r>
              <a:rPr lang="en-US" dirty="0"/>
              <a:t>)</a:t>
            </a:r>
          </a:p>
        </p:txBody>
      </p:sp>
      <p:cxnSp>
        <p:nvCxnSpPr>
          <p:cNvPr id="45" name="Straight Connector 44"/>
          <p:cNvCxnSpPr/>
          <p:nvPr/>
        </p:nvCxnSpPr>
        <p:spPr>
          <a:xfrm flipV="1">
            <a:off x="784772" y="5087729"/>
            <a:ext cx="1712506" cy="18742"/>
          </a:xfrm>
          <a:prstGeom prst="line">
            <a:avLst/>
          </a:prstGeom>
          <a:ln w="28575" cap="sq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2481402" y="5087729"/>
            <a:ext cx="31750" cy="1279268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2520883" y="5058714"/>
            <a:ext cx="2635473" cy="34478"/>
          </a:xfrm>
          <a:prstGeom prst="line">
            <a:avLst/>
          </a:prstGeom>
          <a:ln w="2857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5330825" y="482981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Y% decline</a:t>
            </a:r>
          </a:p>
        </p:txBody>
      </p:sp>
      <p:cxnSp>
        <p:nvCxnSpPr>
          <p:cNvPr id="50" name="Straight Connector 49"/>
          <p:cNvCxnSpPr>
            <a:endCxn id="55" idx="22"/>
          </p:cNvCxnSpPr>
          <p:nvPr/>
        </p:nvCxnSpPr>
        <p:spPr>
          <a:xfrm flipV="1">
            <a:off x="2503345" y="5014478"/>
            <a:ext cx="2571275" cy="52542"/>
          </a:xfrm>
          <a:prstGeom prst="line">
            <a:avLst/>
          </a:prstGeom>
          <a:ln w="28575">
            <a:solidFill>
              <a:srgbClr val="FF0000">
                <a:alpha val="32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764943" y="6156613"/>
            <a:ext cx="1546820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682792" y="6157038"/>
            <a:ext cx="2363956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sp>
        <p:nvSpPr>
          <p:cNvPr id="55" name="Freeform 54"/>
          <p:cNvSpPr/>
          <p:nvPr/>
        </p:nvSpPr>
        <p:spPr>
          <a:xfrm>
            <a:off x="786327" y="4783099"/>
            <a:ext cx="4297395" cy="473215"/>
          </a:xfrm>
          <a:custGeom>
            <a:avLst/>
            <a:gdLst>
              <a:gd name="connsiteX0" fmla="*/ 31603 w 4297395"/>
              <a:gd name="connsiteY0" fmla="*/ 325973 h 473215"/>
              <a:gd name="connsiteX1" fmla="*/ 10582 w 4297395"/>
              <a:gd name="connsiteY1" fmla="*/ 94745 h 473215"/>
              <a:gd name="connsiteX2" fmla="*/ 178748 w 4297395"/>
              <a:gd name="connsiteY2" fmla="*/ 462607 h 473215"/>
              <a:gd name="connsiteX3" fmla="*/ 315382 w 4297395"/>
              <a:gd name="connsiteY3" fmla="*/ 136786 h 473215"/>
              <a:gd name="connsiteX4" fmla="*/ 473037 w 4297395"/>
              <a:gd name="connsiteY4" fmla="*/ 431076 h 473215"/>
              <a:gd name="connsiteX5" fmla="*/ 819879 w 4297395"/>
              <a:gd name="connsiteY5" fmla="*/ 152 h 473215"/>
              <a:gd name="connsiteX6" fmla="*/ 1061617 w 4297395"/>
              <a:gd name="connsiteY6" fmla="*/ 378524 h 473215"/>
              <a:gd name="connsiteX7" fmla="*/ 1355906 w 4297395"/>
              <a:gd name="connsiteY7" fmla="*/ 94745 h 473215"/>
              <a:gd name="connsiteX8" fmla="*/ 1492541 w 4297395"/>
              <a:gd name="connsiteY8" fmla="*/ 473117 h 473215"/>
              <a:gd name="connsiteX9" fmla="*/ 1870913 w 4297395"/>
              <a:gd name="connsiteY9" fmla="*/ 52704 h 473215"/>
              <a:gd name="connsiteX10" fmla="*/ 2028568 w 4297395"/>
              <a:gd name="connsiteY10" fmla="*/ 368014 h 473215"/>
              <a:gd name="connsiteX11" fmla="*/ 2196734 w 4297395"/>
              <a:gd name="connsiteY11" fmla="*/ 10662 h 473215"/>
              <a:gd name="connsiteX12" fmla="*/ 2501534 w 4297395"/>
              <a:gd name="connsiteY12" fmla="*/ 431076 h 473215"/>
              <a:gd name="connsiteX13" fmla="*/ 2921948 w 4297395"/>
              <a:gd name="connsiteY13" fmla="*/ 157807 h 473215"/>
              <a:gd name="connsiteX14" fmla="*/ 3069093 w 4297395"/>
              <a:gd name="connsiteY14" fmla="*/ 420566 h 473215"/>
              <a:gd name="connsiteX15" fmla="*/ 3279299 w 4297395"/>
              <a:gd name="connsiteY15" fmla="*/ 73724 h 473215"/>
              <a:gd name="connsiteX16" fmla="*/ 3552568 w 4297395"/>
              <a:gd name="connsiteY16" fmla="*/ 410055 h 473215"/>
              <a:gd name="connsiteX17" fmla="*/ 3930941 w 4297395"/>
              <a:gd name="connsiteY17" fmla="*/ 84235 h 473215"/>
              <a:gd name="connsiteX18" fmla="*/ 4004513 w 4297395"/>
              <a:gd name="connsiteY18" fmla="*/ 336483 h 473215"/>
              <a:gd name="connsiteX19" fmla="*/ 4141148 w 4297395"/>
              <a:gd name="connsiteY19" fmla="*/ 73724 h 473215"/>
              <a:gd name="connsiteX20" fmla="*/ 4193699 w 4297395"/>
              <a:gd name="connsiteY20" fmla="*/ 357504 h 473215"/>
              <a:gd name="connsiteX21" fmla="*/ 4288293 w 4297395"/>
              <a:gd name="connsiteY21" fmla="*/ 115766 h 473215"/>
              <a:gd name="connsiteX22" fmla="*/ 4288293 w 4297395"/>
              <a:gd name="connsiteY22" fmla="*/ 231379 h 473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297395" h="473215">
                <a:moveTo>
                  <a:pt x="31603" y="325973"/>
                </a:moveTo>
                <a:cubicBezTo>
                  <a:pt x="8830" y="198973"/>
                  <a:pt x="-13942" y="71973"/>
                  <a:pt x="10582" y="94745"/>
                </a:cubicBezTo>
                <a:cubicBezTo>
                  <a:pt x="35106" y="117517"/>
                  <a:pt x="127948" y="455600"/>
                  <a:pt x="178748" y="462607"/>
                </a:cubicBezTo>
                <a:cubicBezTo>
                  <a:pt x="229548" y="469614"/>
                  <a:pt x="266334" y="142041"/>
                  <a:pt x="315382" y="136786"/>
                </a:cubicBezTo>
                <a:cubicBezTo>
                  <a:pt x="364430" y="131531"/>
                  <a:pt x="388954" y="453848"/>
                  <a:pt x="473037" y="431076"/>
                </a:cubicBezTo>
                <a:cubicBezTo>
                  <a:pt x="557120" y="408304"/>
                  <a:pt x="721782" y="8911"/>
                  <a:pt x="819879" y="152"/>
                </a:cubicBezTo>
                <a:cubicBezTo>
                  <a:pt x="917976" y="-8607"/>
                  <a:pt x="972279" y="362759"/>
                  <a:pt x="1061617" y="378524"/>
                </a:cubicBezTo>
                <a:cubicBezTo>
                  <a:pt x="1150955" y="394290"/>
                  <a:pt x="1284085" y="78979"/>
                  <a:pt x="1355906" y="94745"/>
                </a:cubicBezTo>
                <a:cubicBezTo>
                  <a:pt x="1427727" y="110510"/>
                  <a:pt x="1406706" y="480124"/>
                  <a:pt x="1492541" y="473117"/>
                </a:cubicBezTo>
                <a:cubicBezTo>
                  <a:pt x="1578376" y="466110"/>
                  <a:pt x="1781575" y="70221"/>
                  <a:pt x="1870913" y="52704"/>
                </a:cubicBezTo>
                <a:cubicBezTo>
                  <a:pt x="1960251" y="35187"/>
                  <a:pt x="1974265" y="375021"/>
                  <a:pt x="2028568" y="368014"/>
                </a:cubicBezTo>
                <a:cubicBezTo>
                  <a:pt x="2082872" y="361007"/>
                  <a:pt x="2117906" y="152"/>
                  <a:pt x="2196734" y="10662"/>
                </a:cubicBezTo>
                <a:cubicBezTo>
                  <a:pt x="2275562" y="21172"/>
                  <a:pt x="2380665" y="406552"/>
                  <a:pt x="2501534" y="431076"/>
                </a:cubicBezTo>
                <a:cubicBezTo>
                  <a:pt x="2622403" y="455600"/>
                  <a:pt x="2827355" y="159559"/>
                  <a:pt x="2921948" y="157807"/>
                </a:cubicBezTo>
                <a:cubicBezTo>
                  <a:pt x="3016541" y="156055"/>
                  <a:pt x="3009535" y="434580"/>
                  <a:pt x="3069093" y="420566"/>
                </a:cubicBezTo>
                <a:cubicBezTo>
                  <a:pt x="3128651" y="406552"/>
                  <a:pt x="3198720" y="75476"/>
                  <a:pt x="3279299" y="73724"/>
                </a:cubicBezTo>
                <a:cubicBezTo>
                  <a:pt x="3359878" y="71972"/>
                  <a:pt x="3443961" y="408303"/>
                  <a:pt x="3552568" y="410055"/>
                </a:cubicBezTo>
                <a:cubicBezTo>
                  <a:pt x="3661175" y="411807"/>
                  <a:pt x="3855617" y="96497"/>
                  <a:pt x="3930941" y="84235"/>
                </a:cubicBezTo>
                <a:cubicBezTo>
                  <a:pt x="4006265" y="71973"/>
                  <a:pt x="3969479" y="338235"/>
                  <a:pt x="4004513" y="336483"/>
                </a:cubicBezTo>
                <a:cubicBezTo>
                  <a:pt x="4039547" y="334731"/>
                  <a:pt x="4109617" y="70221"/>
                  <a:pt x="4141148" y="73724"/>
                </a:cubicBezTo>
                <a:cubicBezTo>
                  <a:pt x="4172679" y="77227"/>
                  <a:pt x="4169175" y="350497"/>
                  <a:pt x="4193699" y="357504"/>
                </a:cubicBezTo>
                <a:cubicBezTo>
                  <a:pt x="4218223" y="364511"/>
                  <a:pt x="4272527" y="136787"/>
                  <a:pt x="4288293" y="115766"/>
                </a:cubicBezTo>
                <a:cubicBezTo>
                  <a:pt x="4304059" y="94745"/>
                  <a:pt x="4296176" y="163062"/>
                  <a:pt x="4288293" y="23137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Brace 59"/>
          <p:cNvSpPr/>
          <p:nvPr/>
        </p:nvSpPr>
        <p:spPr>
          <a:xfrm>
            <a:off x="5144289" y="5030234"/>
            <a:ext cx="104800" cy="4571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Content Placeholder 2"/>
          <p:cNvSpPr>
            <a:spLocks noGrp="1"/>
          </p:cNvSpPr>
          <p:nvPr>
            <p:ph idx="1"/>
          </p:nvPr>
        </p:nvSpPr>
        <p:spPr>
          <a:xfrm>
            <a:off x="6744333" y="1626832"/>
            <a:ext cx="5491671" cy="4144963"/>
          </a:xfrm>
        </p:spPr>
        <p:txBody>
          <a:bodyPr/>
          <a:lstStyle/>
          <a:p>
            <a:r>
              <a:rPr lang="en-US" sz="3600" dirty="0"/>
              <a:t>Often used qualitatively</a:t>
            </a:r>
          </a:p>
          <a:p>
            <a:pPr lvl="1"/>
            <a:r>
              <a:rPr lang="en-US" dirty="0"/>
              <a:t>“Pneumonia declines but UTI is stable”</a:t>
            </a:r>
          </a:p>
          <a:p>
            <a:r>
              <a:rPr lang="en-US" dirty="0"/>
              <a:t>Can be used quantitatively</a:t>
            </a:r>
          </a:p>
          <a:p>
            <a:pPr lvl="1"/>
            <a:r>
              <a:rPr lang="en-US" dirty="0"/>
              <a:t>“Effect of PCV against pneumonia is X%-Y%”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4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 animBg="1"/>
      <p:bldP spid="41" grpId="0"/>
      <p:bldP spid="42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92EE-D5AE-46CE-87E1-5F99D5D0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control disease as an adjustment variable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B8C619F-FB94-4478-969D-DD882BEE90BE}"/>
              </a:ext>
            </a:extLst>
          </p:cNvPr>
          <p:cNvCxnSpPr>
            <a:cxnSpLocks/>
          </p:cNvCxnSpPr>
          <p:nvPr/>
        </p:nvCxnSpPr>
        <p:spPr>
          <a:xfrm flipH="1">
            <a:off x="3211736" y="2113164"/>
            <a:ext cx="1" cy="2888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EF95AD4-BC70-4A3E-8A1A-8B1B8E544D28}"/>
              </a:ext>
            </a:extLst>
          </p:cNvPr>
          <p:cNvCxnSpPr>
            <a:cxnSpLocks/>
          </p:cNvCxnSpPr>
          <p:nvPr/>
        </p:nvCxnSpPr>
        <p:spPr>
          <a:xfrm flipH="1">
            <a:off x="3211738" y="5001399"/>
            <a:ext cx="59767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73FB89E-9509-4299-862A-84D36DCEF39A}"/>
              </a:ext>
            </a:extLst>
          </p:cNvPr>
          <p:cNvSpPr txBox="1"/>
          <p:nvPr/>
        </p:nvSpPr>
        <p:spPr>
          <a:xfrm>
            <a:off x="5643531" y="5093732"/>
            <a:ext cx="68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7A8BE41-35DB-4B3E-9D20-E5288A99DF42}"/>
              </a:ext>
            </a:extLst>
          </p:cNvPr>
          <p:cNvCxnSpPr>
            <a:cxnSpLocks/>
          </p:cNvCxnSpPr>
          <p:nvPr/>
        </p:nvCxnSpPr>
        <p:spPr>
          <a:xfrm>
            <a:off x="5988048" y="2058712"/>
            <a:ext cx="31752" cy="293576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03BA62-8532-4E2D-997D-31AB4D00CC1F}"/>
              </a:ext>
            </a:extLst>
          </p:cNvPr>
          <p:cNvSpPr txBox="1"/>
          <p:nvPr/>
        </p:nvSpPr>
        <p:spPr>
          <a:xfrm>
            <a:off x="3308200" y="4703539"/>
            <a:ext cx="2679849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C9E3E7-548E-4A87-A4DA-AB772783D256}"/>
              </a:ext>
            </a:extLst>
          </p:cNvPr>
          <p:cNvSpPr txBox="1"/>
          <p:nvPr/>
        </p:nvSpPr>
        <p:spPr>
          <a:xfrm>
            <a:off x="6019800" y="4724400"/>
            <a:ext cx="3168650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0436038-1C79-48A0-B221-A9E84ADC8336}"/>
              </a:ext>
            </a:extLst>
          </p:cNvPr>
          <p:cNvSpPr/>
          <p:nvPr/>
        </p:nvSpPr>
        <p:spPr>
          <a:xfrm>
            <a:off x="3283527" y="2888378"/>
            <a:ext cx="2694709" cy="1337258"/>
          </a:xfrm>
          <a:custGeom>
            <a:avLst/>
            <a:gdLst>
              <a:gd name="connsiteX0" fmla="*/ 0 w 2694709"/>
              <a:gd name="connsiteY0" fmla="*/ 1337258 h 1337258"/>
              <a:gd name="connsiteX1" fmla="*/ 145473 w 2694709"/>
              <a:gd name="connsiteY1" fmla="*/ 886986 h 1337258"/>
              <a:gd name="connsiteX2" fmla="*/ 374073 w 2694709"/>
              <a:gd name="connsiteY2" fmla="*/ 1122513 h 1337258"/>
              <a:gd name="connsiteX3" fmla="*/ 450273 w 2694709"/>
              <a:gd name="connsiteY3" fmla="*/ 699949 h 1337258"/>
              <a:gd name="connsiteX4" fmla="*/ 748146 w 2694709"/>
              <a:gd name="connsiteY4" fmla="*/ 983967 h 1337258"/>
              <a:gd name="connsiteX5" fmla="*/ 831273 w 2694709"/>
              <a:gd name="connsiteY5" fmla="*/ 519840 h 1337258"/>
              <a:gd name="connsiteX6" fmla="*/ 1073728 w 2694709"/>
              <a:gd name="connsiteY6" fmla="*/ 831567 h 1337258"/>
              <a:gd name="connsiteX7" fmla="*/ 1177637 w 2694709"/>
              <a:gd name="connsiteY7" fmla="*/ 318949 h 1337258"/>
              <a:gd name="connsiteX8" fmla="*/ 1510146 w 2694709"/>
              <a:gd name="connsiteY8" fmla="*/ 713804 h 1337258"/>
              <a:gd name="connsiteX9" fmla="*/ 1634837 w 2694709"/>
              <a:gd name="connsiteY9" fmla="*/ 187331 h 1337258"/>
              <a:gd name="connsiteX10" fmla="*/ 1932709 w 2694709"/>
              <a:gd name="connsiteY10" fmla="*/ 616822 h 1337258"/>
              <a:gd name="connsiteX11" fmla="*/ 2133600 w 2694709"/>
              <a:gd name="connsiteY11" fmla="*/ 62640 h 1337258"/>
              <a:gd name="connsiteX12" fmla="*/ 2382982 w 2694709"/>
              <a:gd name="connsiteY12" fmla="*/ 464422 h 1337258"/>
              <a:gd name="connsiteX13" fmla="*/ 2473037 w 2694709"/>
              <a:gd name="connsiteY13" fmla="*/ 295 h 1337258"/>
              <a:gd name="connsiteX14" fmla="*/ 2694709 w 2694709"/>
              <a:gd name="connsiteY14" fmla="*/ 409004 h 133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94709" h="1337258">
                <a:moveTo>
                  <a:pt x="0" y="1337258"/>
                </a:moveTo>
                <a:cubicBezTo>
                  <a:pt x="41564" y="1130017"/>
                  <a:pt x="83128" y="922777"/>
                  <a:pt x="145473" y="886986"/>
                </a:cubicBezTo>
                <a:cubicBezTo>
                  <a:pt x="207818" y="851195"/>
                  <a:pt x="323273" y="1153686"/>
                  <a:pt x="374073" y="1122513"/>
                </a:cubicBezTo>
                <a:cubicBezTo>
                  <a:pt x="424873" y="1091340"/>
                  <a:pt x="387928" y="723040"/>
                  <a:pt x="450273" y="699949"/>
                </a:cubicBezTo>
                <a:cubicBezTo>
                  <a:pt x="512619" y="676858"/>
                  <a:pt x="684646" y="1013985"/>
                  <a:pt x="748146" y="983967"/>
                </a:cubicBezTo>
                <a:cubicBezTo>
                  <a:pt x="811646" y="953949"/>
                  <a:pt x="777009" y="545240"/>
                  <a:pt x="831273" y="519840"/>
                </a:cubicBezTo>
                <a:cubicBezTo>
                  <a:pt x="885537" y="494440"/>
                  <a:pt x="1016001" y="865049"/>
                  <a:pt x="1073728" y="831567"/>
                </a:cubicBezTo>
                <a:cubicBezTo>
                  <a:pt x="1131455" y="798085"/>
                  <a:pt x="1104901" y="338576"/>
                  <a:pt x="1177637" y="318949"/>
                </a:cubicBezTo>
                <a:cubicBezTo>
                  <a:pt x="1250373" y="299322"/>
                  <a:pt x="1433946" y="735740"/>
                  <a:pt x="1510146" y="713804"/>
                </a:cubicBezTo>
                <a:cubicBezTo>
                  <a:pt x="1586346" y="691868"/>
                  <a:pt x="1564410" y="203495"/>
                  <a:pt x="1634837" y="187331"/>
                </a:cubicBezTo>
                <a:cubicBezTo>
                  <a:pt x="1705264" y="171167"/>
                  <a:pt x="1849582" y="637604"/>
                  <a:pt x="1932709" y="616822"/>
                </a:cubicBezTo>
                <a:cubicBezTo>
                  <a:pt x="2015836" y="596040"/>
                  <a:pt x="2058555" y="88040"/>
                  <a:pt x="2133600" y="62640"/>
                </a:cubicBezTo>
                <a:cubicBezTo>
                  <a:pt x="2208645" y="37240"/>
                  <a:pt x="2326409" y="474813"/>
                  <a:pt x="2382982" y="464422"/>
                </a:cubicBezTo>
                <a:cubicBezTo>
                  <a:pt x="2439555" y="454031"/>
                  <a:pt x="2421083" y="9531"/>
                  <a:pt x="2473037" y="295"/>
                </a:cubicBezTo>
                <a:cubicBezTo>
                  <a:pt x="2524991" y="-8941"/>
                  <a:pt x="2609850" y="200031"/>
                  <a:pt x="2694709" y="40900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4819FF-3566-4739-A2B2-3B8B09034CEE}"/>
              </a:ext>
            </a:extLst>
          </p:cNvPr>
          <p:cNvSpPr txBox="1"/>
          <p:nvPr/>
        </p:nvSpPr>
        <p:spPr>
          <a:xfrm rot="20485216">
            <a:off x="4062216" y="3645619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Pneumonia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6E65EA1-3000-4671-AAFA-FA325617F4A9}"/>
              </a:ext>
            </a:extLst>
          </p:cNvPr>
          <p:cNvSpPr/>
          <p:nvPr/>
        </p:nvSpPr>
        <p:spPr>
          <a:xfrm>
            <a:off x="3296878" y="2200854"/>
            <a:ext cx="2709067" cy="1276637"/>
          </a:xfrm>
          <a:custGeom>
            <a:avLst/>
            <a:gdLst>
              <a:gd name="connsiteX0" fmla="*/ 504 w 2709067"/>
              <a:gd name="connsiteY0" fmla="*/ 1276637 h 1276637"/>
              <a:gd name="connsiteX1" fmla="*/ 21286 w 2709067"/>
              <a:gd name="connsiteY1" fmla="*/ 874855 h 1276637"/>
              <a:gd name="connsiteX2" fmla="*/ 139049 w 2709067"/>
              <a:gd name="connsiteY2" fmla="*/ 1013401 h 1276637"/>
              <a:gd name="connsiteX3" fmla="*/ 374577 w 2709067"/>
              <a:gd name="connsiteY3" fmla="*/ 680891 h 1276637"/>
              <a:gd name="connsiteX4" fmla="*/ 686304 w 2709067"/>
              <a:gd name="connsiteY4" fmla="*/ 874855 h 1276637"/>
              <a:gd name="connsiteX5" fmla="*/ 755577 w 2709067"/>
              <a:gd name="connsiteY5" fmla="*/ 611619 h 1276637"/>
              <a:gd name="connsiteX6" fmla="*/ 1011886 w 2709067"/>
              <a:gd name="connsiteY6" fmla="*/ 660110 h 1276637"/>
              <a:gd name="connsiteX7" fmla="*/ 1088086 w 2709067"/>
              <a:gd name="connsiteY7" fmla="*/ 445364 h 1276637"/>
              <a:gd name="connsiteX8" fmla="*/ 1219704 w 2709067"/>
              <a:gd name="connsiteY8" fmla="*/ 653182 h 1276637"/>
              <a:gd name="connsiteX9" fmla="*/ 1441377 w 2709067"/>
              <a:gd name="connsiteY9" fmla="*/ 202910 h 1276637"/>
              <a:gd name="connsiteX10" fmla="*/ 1531431 w 2709067"/>
              <a:gd name="connsiteY10" fmla="*/ 500782 h 1276637"/>
              <a:gd name="connsiteX11" fmla="*/ 1642267 w 2709067"/>
              <a:gd name="connsiteY11" fmla="*/ 209837 h 1276637"/>
              <a:gd name="connsiteX12" fmla="*/ 1815449 w 2709067"/>
              <a:gd name="connsiteY12" fmla="*/ 424582 h 1276637"/>
              <a:gd name="connsiteX13" fmla="*/ 1919358 w 2709067"/>
              <a:gd name="connsiteY13" fmla="*/ 119782 h 1276637"/>
              <a:gd name="connsiteX14" fmla="*/ 2044049 w 2709067"/>
              <a:gd name="connsiteY14" fmla="*/ 403801 h 1276637"/>
              <a:gd name="connsiteX15" fmla="*/ 2085613 w 2709067"/>
              <a:gd name="connsiteY15" fmla="*/ 92073 h 1276637"/>
              <a:gd name="connsiteX16" fmla="*/ 2348849 w 2709067"/>
              <a:gd name="connsiteY16" fmla="*/ 292964 h 1276637"/>
              <a:gd name="connsiteX17" fmla="*/ 2466613 w 2709067"/>
              <a:gd name="connsiteY17" fmla="*/ 2019 h 1276637"/>
              <a:gd name="connsiteX18" fmla="*/ 2570522 w 2709067"/>
              <a:gd name="connsiteY18" fmla="*/ 168273 h 1276637"/>
              <a:gd name="connsiteX19" fmla="*/ 2667504 w 2709067"/>
              <a:gd name="connsiteY19" fmla="*/ 251401 h 1276637"/>
              <a:gd name="connsiteX20" fmla="*/ 2709067 w 2709067"/>
              <a:gd name="connsiteY20" fmla="*/ 244473 h 1276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09067" h="1276637">
                <a:moveTo>
                  <a:pt x="504" y="1276637"/>
                </a:moveTo>
                <a:cubicBezTo>
                  <a:pt x="-651" y="1097682"/>
                  <a:pt x="-1805" y="918728"/>
                  <a:pt x="21286" y="874855"/>
                </a:cubicBezTo>
                <a:cubicBezTo>
                  <a:pt x="44377" y="830982"/>
                  <a:pt x="80167" y="1045728"/>
                  <a:pt x="139049" y="1013401"/>
                </a:cubicBezTo>
                <a:cubicBezTo>
                  <a:pt x="197931" y="981074"/>
                  <a:pt x="283368" y="703982"/>
                  <a:pt x="374577" y="680891"/>
                </a:cubicBezTo>
                <a:cubicBezTo>
                  <a:pt x="465786" y="657800"/>
                  <a:pt x="622804" y="886400"/>
                  <a:pt x="686304" y="874855"/>
                </a:cubicBezTo>
                <a:cubicBezTo>
                  <a:pt x="749804" y="863310"/>
                  <a:pt x="701313" y="647410"/>
                  <a:pt x="755577" y="611619"/>
                </a:cubicBezTo>
                <a:cubicBezTo>
                  <a:pt x="809841" y="575828"/>
                  <a:pt x="956468" y="687819"/>
                  <a:pt x="1011886" y="660110"/>
                </a:cubicBezTo>
                <a:cubicBezTo>
                  <a:pt x="1067304" y="632401"/>
                  <a:pt x="1053450" y="446519"/>
                  <a:pt x="1088086" y="445364"/>
                </a:cubicBezTo>
                <a:cubicBezTo>
                  <a:pt x="1122722" y="444209"/>
                  <a:pt x="1160822" y="693591"/>
                  <a:pt x="1219704" y="653182"/>
                </a:cubicBezTo>
                <a:cubicBezTo>
                  <a:pt x="1278586" y="612773"/>
                  <a:pt x="1389423" y="228310"/>
                  <a:pt x="1441377" y="202910"/>
                </a:cubicBezTo>
                <a:cubicBezTo>
                  <a:pt x="1493331" y="177510"/>
                  <a:pt x="1497949" y="499628"/>
                  <a:pt x="1531431" y="500782"/>
                </a:cubicBezTo>
                <a:cubicBezTo>
                  <a:pt x="1564913" y="501936"/>
                  <a:pt x="1594931" y="222537"/>
                  <a:pt x="1642267" y="209837"/>
                </a:cubicBezTo>
                <a:cubicBezTo>
                  <a:pt x="1689603" y="197137"/>
                  <a:pt x="1769267" y="439591"/>
                  <a:pt x="1815449" y="424582"/>
                </a:cubicBezTo>
                <a:cubicBezTo>
                  <a:pt x="1861631" y="409573"/>
                  <a:pt x="1881258" y="123245"/>
                  <a:pt x="1919358" y="119782"/>
                </a:cubicBezTo>
                <a:cubicBezTo>
                  <a:pt x="1957458" y="116318"/>
                  <a:pt x="2016340" y="408419"/>
                  <a:pt x="2044049" y="403801"/>
                </a:cubicBezTo>
                <a:cubicBezTo>
                  <a:pt x="2071758" y="399183"/>
                  <a:pt x="2034813" y="110546"/>
                  <a:pt x="2085613" y="92073"/>
                </a:cubicBezTo>
                <a:cubicBezTo>
                  <a:pt x="2136413" y="73600"/>
                  <a:pt x="2285349" y="307973"/>
                  <a:pt x="2348849" y="292964"/>
                </a:cubicBezTo>
                <a:cubicBezTo>
                  <a:pt x="2412349" y="277955"/>
                  <a:pt x="2429668" y="22801"/>
                  <a:pt x="2466613" y="2019"/>
                </a:cubicBezTo>
                <a:cubicBezTo>
                  <a:pt x="2503558" y="-18763"/>
                  <a:pt x="2537040" y="126709"/>
                  <a:pt x="2570522" y="168273"/>
                </a:cubicBezTo>
                <a:cubicBezTo>
                  <a:pt x="2604004" y="209837"/>
                  <a:pt x="2644413" y="238701"/>
                  <a:pt x="2667504" y="251401"/>
                </a:cubicBezTo>
                <a:cubicBezTo>
                  <a:pt x="2690595" y="264101"/>
                  <a:pt x="2699831" y="254287"/>
                  <a:pt x="2709067" y="244473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24BE50-68FE-461A-B79C-B44F6E6D1325}"/>
              </a:ext>
            </a:extLst>
          </p:cNvPr>
          <p:cNvSpPr txBox="1"/>
          <p:nvPr/>
        </p:nvSpPr>
        <p:spPr>
          <a:xfrm rot="20485216">
            <a:off x="3420049" y="2225809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Control disease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FFC320F-6CAC-47AC-973B-829A6E11CACB}"/>
              </a:ext>
            </a:extLst>
          </p:cNvPr>
          <p:cNvSpPr txBox="1"/>
          <p:nvPr/>
        </p:nvSpPr>
        <p:spPr>
          <a:xfrm>
            <a:off x="1295400" y="554640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1: Fit a regression model using data from the pre-vaccine data to establish a    </a:t>
            </a:r>
          </a:p>
          <a:p>
            <a:r>
              <a:rPr lang="en-US" dirty="0"/>
              <a:t>      relationship between pneumonia and a control disease</a:t>
            </a:r>
          </a:p>
          <a:p>
            <a:r>
              <a:rPr lang="en-US" dirty="0"/>
              <a:t>	E.g.,  log(pneumonia)= b0 + b1*log(control disease)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0E61B9-4CF0-4656-84DA-D360C27C3F42}"/>
              </a:ext>
            </a:extLst>
          </p:cNvPr>
          <p:cNvSpPr/>
          <p:nvPr/>
        </p:nvSpPr>
        <p:spPr>
          <a:xfrm>
            <a:off x="3310229" y="2950951"/>
            <a:ext cx="2709067" cy="1276637"/>
          </a:xfrm>
          <a:custGeom>
            <a:avLst/>
            <a:gdLst>
              <a:gd name="connsiteX0" fmla="*/ 504 w 2709067"/>
              <a:gd name="connsiteY0" fmla="*/ 1276637 h 1276637"/>
              <a:gd name="connsiteX1" fmla="*/ 21286 w 2709067"/>
              <a:gd name="connsiteY1" fmla="*/ 874855 h 1276637"/>
              <a:gd name="connsiteX2" fmla="*/ 139049 w 2709067"/>
              <a:gd name="connsiteY2" fmla="*/ 1013401 h 1276637"/>
              <a:gd name="connsiteX3" fmla="*/ 374577 w 2709067"/>
              <a:gd name="connsiteY3" fmla="*/ 680891 h 1276637"/>
              <a:gd name="connsiteX4" fmla="*/ 686304 w 2709067"/>
              <a:gd name="connsiteY4" fmla="*/ 874855 h 1276637"/>
              <a:gd name="connsiteX5" fmla="*/ 755577 w 2709067"/>
              <a:gd name="connsiteY5" fmla="*/ 611619 h 1276637"/>
              <a:gd name="connsiteX6" fmla="*/ 1011886 w 2709067"/>
              <a:gd name="connsiteY6" fmla="*/ 660110 h 1276637"/>
              <a:gd name="connsiteX7" fmla="*/ 1088086 w 2709067"/>
              <a:gd name="connsiteY7" fmla="*/ 445364 h 1276637"/>
              <a:gd name="connsiteX8" fmla="*/ 1219704 w 2709067"/>
              <a:gd name="connsiteY8" fmla="*/ 653182 h 1276637"/>
              <a:gd name="connsiteX9" fmla="*/ 1441377 w 2709067"/>
              <a:gd name="connsiteY9" fmla="*/ 202910 h 1276637"/>
              <a:gd name="connsiteX10" fmla="*/ 1531431 w 2709067"/>
              <a:gd name="connsiteY10" fmla="*/ 500782 h 1276637"/>
              <a:gd name="connsiteX11" fmla="*/ 1642267 w 2709067"/>
              <a:gd name="connsiteY11" fmla="*/ 209837 h 1276637"/>
              <a:gd name="connsiteX12" fmla="*/ 1815449 w 2709067"/>
              <a:gd name="connsiteY12" fmla="*/ 424582 h 1276637"/>
              <a:gd name="connsiteX13" fmla="*/ 1919358 w 2709067"/>
              <a:gd name="connsiteY13" fmla="*/ 119782 h 1276637"/>
              <a:gd name="connsiteX14" fmla="*/ 2044049 w 2709067"/>
              <a:gd name="connsiteY14" fmla="*/ 403801 h 1276637"/>
              <a:gd name="connsiteX15" fmla="*/ 2085613 w 2709067"/>
              <a:gd name="connsiteY15" fmla="*/ 92073 h 1276637"/>
              <a:gd name="connsiteX16" fmla="*/ 2348849 w 2709067"/>
              <a:gd name="connsiteY16" fmla="*/ 292964 h 1276637"/>
              <a:gd name="connsiteX17" fmla="*/ 2466613 w 2709067"/>
              <a:gd name="connsiteY17" fmla="*/ 2019 h 1276637"/>
              <a:gd name="connsiteX18" fmla="*/ 2570522 w 2709067"/>
              <a:gd name="connsiteY18" fmla="*/ 168273 h 1276637"/>
              <a:gd name="connsiteX19" fmla="*/ 2667504 w 2709067"/>
              <a:gd name="connsiteY19" fmla="*/ 251401 h 1276637"/>
              <a:gd name="connsiteX20" fmla="*/ 2709067 w 2709067"/>
              <a:gd name="connsiteY20" fmla="*/ 244473 h 1276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09067" h="1276637">
                <a:moveTo>
                  <a:pt x="504" y="1276637"/>
                </a:moveTo>
                <a:cubicBezTo>
                  <a:pt x="-651" y="1097682"/>
                  <a:pt x="-1805" y="918728"/>
                  <a:pt x="21286" y="874855"/>
                </a:cubicBezTo>
                <a:cubicBezTo>
                  <a:pt x="44377" y="830982"/>
                  <a:pt x="80167" y="1045728"/>
                  <a:pt x="139049" y="1013401"/>
                </a:cubicBezTo>
                <a:cubicBezTo>
                  <a:pt x="197931" y="981074"/>
                  <a:pt x="283368" y="703982"/>
                  <a:pt x="374577" y="680891"/>
                </a:cubicBezTo>
                <a:cubicBezTo>
                  <a:pt x="465786" y="657800"/>
                  <a:pt x="622804" y="886400"/>
                  <a:pt x="686304" y="874855"/>
                </a:cubicBezTo>
                <a:cubicBezTo>
                  <a:pt x="749804" y="863310"/>
                  <a:pt x="701313" y="647410"/>
                  <a:pt x="755577" y="611619"/>
                </a:cubicBezTo>
                <a:cubicBezTo>
                  <a:pt x="809841" y="575828"/>
                  <a:pt x="956468" y="687819"/>
                  <a:pt x="1011886" y="660110"/>
                </a:cubicBezTo>
                <a:cubicBezTo>
                  <a:pt x="1067304" y="632401"/>
                  <a:pt x="1053450" y="446519"/>
                  <a:pt x="1088086" y="445364"/>
                </a:cubicBezTo>
                <a:cubicBezTo>
                  <a:pt x="1122722" y="444209"/>
                  <a:pt x="1160822" y="693591"/>
                  <a:pt x="1219704" y="653182"/>
                </a:cubicBezTo>
                <a:cubicBezTo>
                  <a:pt x="1278586" y="612773"/>
                  <a:pt x="1389423" y="228310"/>
                  <a:pt x="1441377" y="202910"/>
                </a:cubicBezTo>
                <a:cubicBezTo>
                  <a:pt x="1493331" y="177510"/>
                  <a:pt x="1497949" y="499628"/>
                  <a:pt x="1531431" y="500782"/>
                </a:cubicBezTo>
                <a:cubicBezTo>
                  <a:pt x="1564913" y="501936"/>
                  <a:pt x="1594931" y="222537"/>
                  <a:pt x="1642267" y="209837"/>
                </a:cubicBezTo>
                <a:cubicBezTo>
                  <a:pt x="1689603" y="197137"/>
                  <a:pt x="1769267" y="439591"/>
                  <a:pt x="1815449" y="424582"/>
                </a:cubicBezTo>
                <a:cubicBezTo>
                  <a:pt x="1861631" y="409573"/>
                  <a:pt x="1881258" y="123245"/>
                  <a:pt x="1919358" y="119782"/>
                </a:cubicBezTo>
                <a:cubicBezTo>
                  <a:pt x="1957458" y="116318"/>
                  <a:pt x="2016340" y="408419"/>
                  <a:pt x="2044049" y="403801"/>
                </a:cubicBezTo>
                <a:cubicBezTo>
                  <a:pt x="2071758" y="399183"/>
                  <a:pt x="2034813" y="110546"/>
                  <a:pt x="2085613" y="92073"/>
                </a:cubicBezTo>
                <a:cubicBezTo>
                  <a:pt x="2136413" y="73600"/>
                  <a:pt x="2285349" y="307973"/>
                  <a:pt x="2348849" y="292964"/>
                </a:cubicBezTo>
                <a:cubicBezTo>
                  <a:pt x="2412349" y="277955"/>
                  <a:pt x="2429668" y="22801"/>
                  <a:pt x="2466613" y="2019"/>
                </a:cubicBezTo>
                <a:cubicBezTo>
                  <a:pt x="2503558" y="-18763"/>
                  <a:pt x="2537040" y="126709"/>
                  <a:pt x="2570522" y="168273"/>
                </a:cubicBezTo>
                <a:cubicBezTo>
                  <a:pt x="2604004" y="209837"/>
                  <a:pt x="2644413" y="238701"/>
                  <a:pt x="2667504" y="251401"/>
                </a:cubicBezTo>
                <a:cubicBezTo>
                  <a:pt x="2690595" y="264101"/>
                  <a:pt x="2699831" y="254287"/>
                  <a:pt x="2709067" y="244473"/>
                </a:cubicBez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A98CDD-DA1A-495C-BA15-17378DF06329}"/>
              </a:ext>
            </a:extLst>
          </p:cNvPr>
          <p:cNvSpPr txBox="1"/>
          <p:nvPr/>
        </p:nvSpPr>
        <p:spPr>
          <a:xfrm rot="20485216">
            <a:off x="3981592" y="2866352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Model fit</a:t>
            </a:r>
          </a:p>
        </p:txBody>
      </p:sp>
    </p:spTree>
    <p:extLst>
      <p:ext uri="{BB962C8B-B14F-4D97-AF65-F5344CB8AC3E}">
        <p14:creationId xmlns:p14="http://schemas.microsoft.com/office/powerpoint/2010/main" val="421772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 animBg="1"/>
      <p:bldP spid="15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92EE-D5AE-46CE-87E1-5F99D5D0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B8C619F-FB94-4478-969D-DD882BEE90BE}"/>
              </a:ext>
            </a:extLst>
          </p:cNvPr>
          <p:cNvCxnSpPr>
            <a:cxnSpLocks/>
          </p:cNvCxnSpPr>
          <p:nvPr/>
        </p:nvCxnSpPr>
        <p:spPr>
          <a:xfrm flipH="1">
            <a:off x="3211736" y="2113164"/>
            <a:ext cx="1" cy="2888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EF95AD4-BC70-4A3E-8A1A-8B1B8E544D28}"/>
              </a:ext>
            </a:extLst>
          </p:cNvPr>
          <p:cNvCxnSpPr>
            <a:cxnSpLocks/>
          </p:cNvCxnSpPr>
          <p:nvPr/>
        </p:nvCxnSpPr>
        <p:spPr>
          <a:xfrm flipH="1">
            <a:off x="3211738" y="5001399"/>
            <a:ext cx="59767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73FB89E-9509-4299-862A-84D36DCEF39A}"/>
              </a:ext>
            </a:extLst>
          </p:cNvPr>
          <p:cNvSpPr txBox="1"/>
          <p:nvPr/>
        </p:nvSpPr>
        <p:spPr>
          <a:xfrm>
            <a:off x="5643531" y="5093732"/>
            <a:ext cx="68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7A8BE41-35DB-4B3E-9D20-E5288A99DF42}"/>
              </a:ext>
            </a:extLst>
          </p:cNvPr>
          <p:cNvCxnSpPr>
            <a:cxnSpLocks/>
          </p:cNvCxnSpPr>
          <p:nvPr/>
        </p:nvCxnSpPr>
        <p:spPr>
          <a:xfrm>
            <a:off x="5988048" y="2058712"/>
            <a:ext cx="31752" cy="293576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03BA62-8532-4E2D-997D-31AB4D00CC1F}"/>
              </a:ext>
            </a:extLst>
          </p:cNvPr>
          <p:cNvSpPr txBox="1"/>
          <p:nvPr/>
        </p:nvSpPr>
        <p:spPr>
          <a:xfrm>
            <a:off x="3308200" y="4703539"/>
            <a:ext cx="2679849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C9E3E7-548E-4A87-A4DA-AB772783D256}"/>
              </a:ext>
            </a:extLst>
          </p:cNvPr>
          <p:cNvSpPr txBox="1"/>
          <p:nvPr/>
        </p:nvSpPr>
        <p:spPr>
          <a:xfrm>
            <a:off x="6019800" y="4724400"/>
            <a:ext cx="3168650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0436038-1C79-48A0-B221-A9E84ADC8336}"/>
              </a:ext>
            </a:extLst>
          </p:cNvPr>
          <p:cNvSpPr/>
          <p:nvPr/>
        </p:nvSpPr>
        <p:spPr>
          <a:xfrm>
            <a:off x="3283527" y="2888378"/>
            <a:ext cx="2694709" cy="1337258"/>
          </a:xfrm>
          <a:custGeom>
            <a:avLst/>
            <a:gdLst>
              <a:gd name="connsiteX0" fmla="*/ 0 w 2694709"/>
              <a:gd name="connsiteY0" fmla="*/ 1337258 h 1337258"/>
              <a:gd name="connsiteX1" fmla="*/ 145473 w 2694709"/>
              <a:gd name="connsiteY1" fmla="*/ 886986 h 1337258"/>
              <a:gd name="connsiteX2" fmla="*/ 374073 w 2694709"/>
              <a:gd name="connsiteY2" fmla="*/ 1122513 h 1337258"/>
              <a:gd name="connsiteX3" fmla="*/ 450273 w 2694709"/>
              <a:gd name="connsiteY3" fmla="*/ 699949 h 1337258"/>
              <a:gd name="connsiteX4" fmla="*/ 748146 w 2694709"/>
              <a:gd name="connsiteY4" fmla="*/ 983967 h 1337258"/>
              <a:gd name="connsiteX5" fmla="*/ 831273 w 2694709"/>
              <a:gd name="connsiteY5" fmla="*/ 519840 h 1337258"/>
              <a:gd name="connsiteX6" fmla="*/ 1073728 w 2694709"/>
              <a:gd name="connsiteY6" fmla="*/ 831567 h 1337258"/>
              <a:gd name="connsiteX7" fmla="*/ 1177637 w 2694709"/>
              <a:gd name="connsiteY7" fmla="*/ 318949 h 1337258"/>
              <a:gd name="connsiteX8" fmla="*/ 1510146 w 2694709"/>
              <a:gd name="connsiteY8" fmla="*/ 713804 h 1337258"/>
              <a:gd name="connsiteX9" fmla="*/ 1634837 w 2694709"/>
              <a:gd name="connsiteY9" fmla="*/ 187331 h 1337258"/>
              <a:gd name="connsiteX10" fmla="*/ 1932709 w 2694709"/>
              <a:gd name="connsiteY10" fmla="*/ 616822 h 1337258"/>
              <a:gd name="connsiteX11" fmla="*/ 2133600 w 2694709"/>
              <a:gd name="connsiteY11" fmla="*/ 62640 h 1337258"/>
              <a:gd name="connsiteX12" fmla="*/ 2382982 w 2694709"/>
              <a:gd name="connsiteY12" fmla="*/ 464422 h 1337258"/>
              <a:gd name="connsiteX13" fmla="*/ 2473037 w 2694709"/>
              <a:gd name="connsiteY13" fmla="*/ 295 h 1337258"/>
              <a:gd name="connsiteX14" fmla="*/ 2694709 w 2694709"/>
              <a:gd name="connsiteY14" fmla="*/ 409004 h 133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94709" h="1337258">
                <a:moveTo>
                  <a:pt x="0" y="1337258"/>
                </a:moveTo>
                <a:cubicBezTo>
                  <a:pt x="41564" y="1130017"/>
                  <a:pt x="83128" y="922777"/>
                  <a:pt x="145473" y="886986"/>
                </a:cubicBezTo>
                <a:cubicBezTo>
                  <a:pt x="207818" y="851195"/>
                  <a:pt x="323273" y="1153686"/>
                  <a:pt x="374073" y="1122513"/>
                </a:cubicBezTo>
                <a:cubicBezTo>
                  <a:pt x="424873" y="1091340"/>
                  <a:pt x="387928" y="723040"/>
                  <a:pt x="450273" y="699949"/>
                </a:cubicBezTo>
                <a:cubicBezTo>
                  <a:pt x="512619" y="676858"/>
                  <a:pt x="684646" y="1013985"/>
                  <a:pt x="748146" y="983967"/>
                </a:cubicBezTo>
                <a:cubicBezTo>
                  <a:pt x="811646" y="953949"/>
                  <a:pt x="777009" y="545240"/>
                  <a:pt x="831273" y="519840"/>
                </a:cubicBezTo>
                <a:cubicBezTo>
                  <a:pt x="885537" y="494440"/>
                  <a:pt x="1016001" y="865049"/>
                  <a:pt x="1073728" y="831567"/>
                </a:cubicBezTo>
                <a:cubicBezTo>
                  <a:pt x="1131455" y="798085"/>
                  <a:pt x="1104901" y="338576"/>
                  <a:pt x="1177637" y="318949"/>
                </a:cubicBezTo>
                <a:cubicBezTo>
                  <a:pt x="1250373" y="299322"/>
                  <a:pt x="1433946" y="735740"/>
                  <a:pt x="1510146" y="713804"/>
                </a:cubicBezTo>
                <a:cubicBezTo>
                  <a:pt x="1586346" y="691868"/>
                  <a:pt x="1564410" y="203495"/>
                  <a:pt x="1634837" y="187331"/>
                </a:cubicBezTo>
                <a:cubicBezTo>
                  <a:pt x="1705264" y="171167"/>
                  <a:pt x="1849582" y="637604"/>
                  <a:pt x="1932709" y="616822"/>
                </a:cubicBezTo>
                <a:cubicBezTo>
                  <a:pt x="2015836" y="596040"/>
                  <a:pt x="2058555" y="88040"/>
                  <a:pt x="2133600" y="62640"/>
                </a:cubicBezTo>
                <a:cubicBezTo>
                  <a:pt x="2208645" y="37240"/>
                  <a:pt x="2326409" y="474813"/>
                  <a:pt x="2382982" y="464422"/>
                </a:cubicBezTo>
                <a:cubicBezTo>
                  <a:pt x="2439555" y="454031"/>
                  <a:pt x="2421083" y="9531"/>
                  <a:pt x="2473037" y="295"/>
                </a:cubicBezTo>
                <a:cubicBezTo>
                  <a:pt x="2524991" y="-8941"/>
                  <a:pt x="2609850" y="200031"/>
                  <a:pt x="2694709" y="40900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4819FF-3566-4739-A2B2-3B8B09034CEE}"/>
              </a:ext>
            </a:extLst>
          </p:cNvPr>
          <p:cNvSpPr txBox="1"/>
          <p:nvPr/>
        </p:nvSpPr>
        <p:spPr>
          <a:xfrm rot="20485216">
            <a:off x="4062216" y="3645619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Pneumonia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6E65EA1-3000-4671-AAFA-FA325617F4A9}"/>
              </a:ext>
            </a:extLst>
          </p:cNvPr>
          <p:cNvSpPr/>
          <p:nvPr/>
        </p:nvSpPr>
        <p:spPr>
          <a:xfrm>
            <a:off x="3296878" y="2200854"/>
            <a:ext cx="2709067" cy="1276637"/>
          </a:xfrm>
          <a:custGeom>
            <a:avLst/>
            <a:gdLst>
              <a:gd name="connsiteX0" fmla="*/ 504 w 2709067"/>
              <a:gd name="connsiteY0" fmla="*/ 1276637 h 1276637"/>
              <a:gd name="connsiteX1" fmla="*/ 21286 w 2709067"/>
              <a:gd name="connsiteY1" fmla="*/ 874855 h 1276637"/>
              <a:gd name="connsiteX2" fmla="*/ 139049 w 2709067"/>
              <a:gd name="connsiteY2" fmla="*/ 1013401 h 1276637"/>
              <a:gd name="connsiteX3" fmla="*/ 374577 w 2709067"/>
              <a:gd name="connsiteY3" fmla="*/ 680891 h 1276637"/>
              <a:gd name="connsiteX4" fmla="*/ 686304 w 2709067"/>
              <a:gd name="connsiteY4" fmla="*/ 874855 h 1276637"/>
              <a:gd name="connsiteX5" fmla="*/ 755577 w 2709067"/>
              <a:gd name="connsiteY5" fmla="*/ 611619 h 1276637"/>
              <a:gd name="connsiteX6" fmla="*/ 1011886 w 2709067"/>
              <a:gd name="connsiteY6" fmla="*/ 660110 h 1276637"/>
              <a:gd name="connsiteX7" fmla="*/ 1088086 w 2709067"/>
              <a:gd name="connsiteY7" fmla="*/ 445364 h 1276637"/>
              <a:gd name="connsiteX8" fmla="*/ 1219704 w 2709067"/>
              <a:gd name="connsiteY8" fmla="*/ 653182 h 1276637"/>
              <a:gd name="connsiteX9" fmla="*/ 1441377 w 2709067"/>
              <a:gd name="connsiteY9" fmla="*/ 202910 h 1276637"/>
              <a:gd name="connsiteX10" fmla="*/ 1531431 w 2709067"/>
              <a:gd name="connsiteY10" fmla="*/ 500782 h 1276637"/>
              <a:gd name="connsiteX11" fmla="*/ 1642267 w 2709067"/>
              <a:gd name="connsiteY11" fmla="*/ 209837 h 1276637"/>
              <a:gd name="connsiteX12" fmla="*/ 1815449 w 2709067"/>
              <a:gd name="connsiteY12" fmla="*/ 424582 h 1276637"/>
              <a:gd name="connsiteX13" fmla="*/ 1919358 w 2709067"/>
              <a:gd name="connsiteY13" fmla="*/ 119782 h 1276637"/>
              <a:gd name="connsiteX14" fmla="*/ 2044049 w 2709067"/>
              <a:gd name="connsiteY14" fmla="*/ 403801 h 1276637"/>
              <a:gd name="connsiteX15" fmla="*/ 2085613 w 2709067"/>
              <a:gd name="connsiteY15" fmla="*/ 92073 h 1276637"/>
              <a:gd name="connsiteX16" fmla="*/ 2348849 w 2709067"/>
              <a:gd name="connsiteY16" fmla="*/ 292964 h 1276637"/>
              <a:gd name="connsiteX17" fmla="*/ 2466613 w 2709067"/>
              <a:gd name="connsiteY17" fmla="*/ 2019 h 1276637"/>
              <a:gd name="connsiteX18" fmla="*/ 2570522 w 2709067"/>
              <a:gd name="connsiteY18" fmla="*/ 168273 h 1276637"/>
              <a:gd name="connsiteX19" fmla="*/ 2667504 w 2709067"/>
              <a:gd name="connsiteY19" fmla="*/ 251401 h 1276637"/>
              <a:gd name="connsiteX20" fmla="*/ 2709067 w 2709067"/>
              <a:gd name="connsiteY20" fmla="*/ 244473 h 1276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09067" h="1276637">
                <a:moveTo>
                  <a:pt x="504" y="1276637"/>
                </a:moveTo>
                <a:cubicBezTo>
                  <a:pt x="-651" y="1097682"/>
                  <a:pt x="-1805" y="918728"/>
                  <a:pt x="21286" y="874855"/>
                </a:cubicBezTo>
                <a:cubicBezTo>
                  <a:pt x="44377" y="830982"/>
                  <a:pt x="80167" y="1045728"/>
                  <a:pt x="139049" y="1013401"/>
                </a:cubicBezTo>
                <a:cubicBezTo>
                  <a:pt x="197931" y="981074"/>
                  <a:pt x="283368" y="703982"/>
                  <a:pt x="374577" y="680891"/>
                </a:cubicBezTo>
                <a:cubicBezTo>
                  <a:pt x="465786" y="657800"/>
                  <a:pt x="622804" y="886400"/>
                  <a:pt x="686304" y="874855"/>
                </a:cubicBezTo>
                <a:cubicBezTo>
                  <a:pt x="749804" y="863310"/>
                  <a:pt x="701313" y="647410"/>
                  <a:pt x="755577" y="611619"/>
                </a:cubicBezTo>
                <a:cubicBezTo>
                  <a:pt x="809841" y="575828"/>
                  <a:pt x="956468" y="687819"/>
                  <a:pt x="1011886" y="660110"/>
                </a:cubicBezTo>
                <a:cubicBezTo>
                  <a:pt x="1067304" y="632401"/>
                  <a:pt x="1053450" y="446519"/>
                  <a:pt x="1088086" y="445364"/>
                </a:cubicBezTo>
                <a:cubicBezTo>
                  <a:pt x="1122722" y="444209"/>
                  <a:pt x="1160822" y="693591"/>
                  <a:pt x="1219704" y="653182"/>
                </a:cubicBezTo>
                <a:cubicBezTo>
                  <a:pt x="1278586" y="612773"/>
                  <a:pt x="1389423" y="228310"/>
                  <a:pt x="1441377" y="202910"/>
                </a:cubicBezTo>
                <a:cubicBezTo>
                  <a:pt x="1493331" y="177510"/>
                  <a:pt x="1497949" y="499628"/>
                  <a:pt x="1531431" y="500782"/>
                </a:cubicBezTo>
                <a:cubicBezTo>
                  <a:pt x="1564913" y="501936"/>
                  <a:pt x="1594931" y="222537"/>
                  <a:pt x="1642267" y="209837"/>
                </a:cubicBezTo>
                <a:cubicBezTo>
                  <a:pt x="1689603" y="197137"/>
                  <a:pt x="1769267" y="439591"/>
                  <a:pt x="1815449" y="424582"/>
                </a:cubicBezTo>
                <a:cubicBezTo>
                  <a:pt x="1861631" y="409573"/>
                  <a:pt x="1881258" y="123245"/>
                  <a:pt x="1919358" y="119782"/>
                </a:cubicBezTo>
                <a:cubicBezTo>
                  <a:pt x="1957458" y="116318"/>
                  <a:pt x="2016340" y="408419"/>
                  <a:pt x="2044049" y="403801"/>
                </a:cubicBezTo>
                <a:cubicBezTo>
                  <a:pt x="2071758" y="399183"/>
                  <a:pt x="2034813" y="110546"/>
                  <a:pt x="2085613" y="92073"/>
                </a:cubicBezTo>
                <a:cubicBezTo>
                  <a:pt x="2136413" y="73600"/>
                  <a:pt x="2285349" y="307973"/>
                  <a:pt x="2348849" y="292964"/>
                </a:cubicBezTo>
                <a:cubicBezTo>
                  <a:pt x="2412349" y="277955"/>
                  <a:pt x="2429668" y="22801"/>
                  <a:pt x="2466613" y="2019"/>
                </a:cubicBezTo>
                <a:cubicBezTo>
                  <a:pt x="2503558" y="-18763"/>
                  <a:pt x="2537040" y="126709"/>
                  <a:pt x="2570522" y="168273"/>
                </a:cubicBezTo>
                <a:cubicBezTo>
                  <a:pt x="2604004" y="209837"/>
                  <a:pt x="2644413" y="238701"/>
                  <a:pt x="2667504" y="251401"/>
                </a:cubicBezTo>
                <a:cubicBezTo>
                  <a:pt x="2690595" y="264101"/>
                  <a:pt x="2699831" y="254287"/>
                  <a:pt x="2709067" y="244473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24BE50-68FE-461A-B79C-B44F6E6D1325}"/>
              </a:ext>
            </a:extLst>
          </p:cNvPr>
          <p:cNvSpPr txBox="1"/>
          <p:nvPr/>
        </p:nvSpPr>
        <p:spPr>
          <a:xfrm rot="20485216">
            <a:off x="3420049" y="2225809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Control disease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FFC320F-6CAC-47AC-973B-829A6E11CACB}"/>
              </a:ext>
            </a:extLst>
          </p:cNvPr>
          <p:cNvSpPr txBox="1"/>
          <p:nvPr/>
        </p:nvSpPr>
        <p:spPr>
          <a:xfrm>
            <a:off x="1295400" y="55464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2: Plug in observed values for control disease from post-vaccine period to get an estimate for what counts of pneumonia would be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0E61B9-4CF0-4656-84DA-D360C27C3F42}"/>
              </a:ext>
            </a:extLst>
          </p:cNvPr>
          <p:cNvSpPr/>
          <p:nvPr/>
        </p:nvSpPr>
        <p:spPr>
          <a:xfrm>
            <a:off x="3310229" y="2950951"/>
            <a:ext cx="2709067" cy="1276637"/>
          </a:xfrm>
          <a:custGeom>
            <a:avLst/>
            <a:gdLst>
              <a:gd name="connsiteX0" fmla="*/ 504 w 2709067"/>
              <a:gd name="connsiteY0" fmla="*/ 1276637 h 1276637"/>
              <a:gd name="connsiteX1" fmla="*/ 21286 w 2709067"/>
              <a:gd name="connsiteY1" fmla="*/ 874855 h 1276637"/>
              <a:gd name="connsiteX2" fmla="*/ 139049 w 2709067"/>
              <a:gd name="connsiteY2" fmla="*/ 1013401 h 1276637"/>
              <a:gd name="connsiteX3" fmla="*/ 374577 w 2709067"/>
              <a:gd name="connsiteY3" fmla="*/ 680891 h 1276637"/>
              <a:gd name="connsiteX4" fmla="*/ 686304 w 2709067"/>
              <a:gd name="connsiteY4" fmla="*/ 874855 h 1276637"/>
              <a:gd name="connsiteX5" fmla="*/ 755577 w 2709067"/>
              <a:gd name="connsiteY5" fmla="*/ 611619 h 1276637"/>
              <a:gd name="connsiteX6" fmla="*/ 1011886 w 2709067"/>
              <a:gd name="connsiteY6" fmla="*/ 660110 h 1276637"/>
              <a:gd name="connsiteX7" fmla="*/ 1088086 w 2709067"/>
              <a:gd name="connsiteY7" fmla="*/ 445364 h 1276637"/>
              <a:gd name="connsiteX8" fmla="*/ 1219704 w 2709067"/>
              <a:gd name="connsiteY8" fmla="*/ 653182 h 1276637"/>
              <a:gd name="connsiteX9" fmla="*/ 1441377 w 2709067"/>
              <a:gd name="connsiteY9" fmla="*/ 202910 h 1276637"/>
              <a:gd name="connsiteX10" fmla="*/ 1531431 w 2709067"/>
              <a:gd name="connsiteY10" fmla="*/ 500782 h 1276637"/>
              <a:gd name="connsiteX11" fmla="*/ 1642267 w 2709067"/>
              <a:gd name="connsiteY11" fmla="*/ 209837 h 1276637"/>
              <a:gd name="connsiteX12" fmla="*/ 1815449 w 2709067"/>
              <a:gd name="connsiteY12" fmla="*/ 424582 h 1276637"/>
              <a:gd name="connsiteX13" fmla="*/ 1919358 w 2709067"/>
              <a:gd name="connsiteY13" fmla="*/ 119782 h 1276637"/>
              <a:gd name="connsiteX14" fmla="*/ 2044049 w 2709067"/>
              <a:gd name="connsiteY14" fmla="*/ 403801 h 1276637"/>
              <a:gd name="connsiteX15" fmla="*/ 2085613 w 2709067"/>
              <a:gd name="connsiteY15" fmla="*/ 92073 h 1276637"/>
              <a:gd name="connsiteX16" fmla="*/ 2348849 w 2709067"/>
              <a:gd name="connsiteY16" fmla="*/ 292964 h 1276637"/>
              <a:gd name="connsiteX17" fmla="*/ 2466613 w 2709067"/>
              <a:gd name="connsiteY17" fmla="*/ 2019 h 1276637"/>
              <a:gd name="connsiteX18" fmla="*/ 2570522 w 2709067"/>
              <a:gd name="connsiteY18" fmla="*/ 168273 h 1276637"/>
              <a:gd name="connsiteX19" fmla="*/ 2667504 w 2709067"/>
              <a:gd name="connsiteY19" fmla="*/ 251401 h 1276637"/>
              <a:gd name="connsiteX20" fmla="*/ 2709067 w 2709067"/>
              <a:gd name="connsiteY20" fmla="*/ 244473 h 1276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09067" h="1276637">
                <a:moveTo>
                  <a:pt x="504" y="1276637"/>
                </a:moveTo>
                <a:cubicBezTo>
                  <a:pt x="-651" y="1097682"/>
                  <a:pt x="-1805" y="918728"/>
                  <a:pt x="21286" y="874855"/>
                </a:cubicBezTo>
                <a:cubicBezTo>
                  <a:pt x="44377" y="830982"/>
                  <a:pt x="80167" y="1045728"/>
                  <a:pt x="139049" y="1013401"/>
                </a:cubicBezTo>
                <a:cubicBezTo>
                  <a:pt x="197931" y="981074"/>
                  <a:pt x="283368" y="703982"/>
                  <a:pt x="374577" y="680891"/>
                </a:cubicBezTo>
                <a:cubicBezTo>
                  <a:pt x="465786" y="657800"/>
                  <a:pt x="622804" y="886400"/>
                  <a:pt x="686304" y="874855"/>
                </a:cubicBezTo>
                <a:cubicBezTo>
                  <a:pt x="749804" y="863310"/>
                  <a:pt x="701313" y="647410"/>
                  <a:pt x="755577" y="611619"/>
                </a:cubicBezTo>
                <a:cubicBezTo>
                  <a:pt x="809841" y="575828"/>
                  <a:pt x="956468" y="687819"/>
                  <a:pt x="1011886" y="660110"/>
                </a:cubicBezTo>
                <a:cubicBezTo>
                  <a:pt x="1067304" y="632401"/>
                  <a:pt x="1053450" y="446519"/>
                  <a:pt x="1088086" y="445364"/>
                </a:cubicBezTo>
                <a:cubicBezTo>
                  <a:pt x="1122722" y="444209"/>
                  <a:pt x="1160822" y="693591"/>
                  <a:pt x="1219704" y="653182"/>
                </a:cubicBezTo>
                <a:cubicBezTo>
                  <a:pt x="1278586" y="612773"/>
                  <a:pt x="1389423" y="228310"/>
                  <a:pt x="1441377" y="202910"/>
                </a:cubicBezTo>
                <a:cubicBezTo>
                  <a:pt x="1493331" y="177510"/>
                  <a:pt x="1497949" y="499628"/>
                  <a:pt x="1531431" y="500782"/>
                </a:cubicBezTo>
                <a:cubicBezTo>
                  <a:pt x="1564913" y="501936"/>
                  <a:pt x="1594931" y="222537"/>
                  <a:pt x="1642267" y="209837"/>
                </a:cubicBezTo>
                <a:cubicBezTo>
                  <a:pt x="1689603" y="197137"/>
                  <a:pt x="1769267" y="439591"/>
                  <a:pt x="1815449" y="424582"/>
                </a:cubicBezTo>
                <a:cubicBezTo>
                  <a:pt x="1861631" y="409573"/>
                  <a:pt x="1881258" y="123245"/>
                  <a:pt x="1919358" y="119782"/>
                </a:cubicBezTo>
                <a:cubicBezTo>
                  <a:pt x="1957458" y="116318"/>
                  <a:pt x="2016340" y="408419"/>
                  <a:pt x="2044049" y="403801"/>
                </a:cubicBezTo>
                <a:cubicBezTo>
                  <a:pt x="2071758" y="399183"/>
                  <a:pt x="2034813" y="110546"/>
                  <a:pt x="2085613" y="92073"/>
                </a:cubicBezTo>
                <a:cubicBezTo>
                  <a:pt x="2136413" y="73600"/>
                  <a:pt x="2285349" y="307973"/>
                  <a:pt x="2348849" y="292964"/>
                </a:cubicBezTo>
                <a:cubicBezTo>
                  <a:pt x="2412349" y="277955"/>
                  <a:pt x="2429668" y="22801"/>
                  <a:pt x="2466613" y="2019"/>
                </a:cubicBezTo>
                <a:cubicBezTo>
                  <a:pt x="2503558" y="-18763"/>
                  <a:pt x="2537040" y="126709"/>
                  <a:pt x="2570522" y="168273"/>
                </a:cubicBezTo>
                <a:cubicBezTo>
                  <a:pt x="2604004" y="209837"/>
                  <a:pt x="2644413" y="238701"/>
                  <a:pt x="2667504" y="251401"/>
                </a:cubicBezTo>
                <a:cubicBezTo>
                  <a:pt x="2690595" y="264101"/>
                  <a:pt x="2699831" y="254287"/>
                  <a:pt x="2709067" y="244473"/>
                </a:cubicBez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A98CDD-DA1A-495C-BA15-17378DF06329}"/>
              </a:ext>
            </a:extLst>
          </p:cNvPr>
          <p:cNvSpPr txBox="1"/>
          <p:nvPr/>
        </p:nvSpPr>
        <p:spPr>
          <a:xfrm rot="20485216">
            <a:off x="3981592" y="2866352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Model fit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DDC8E991-BB31-4B3D-AD92-FD44742BA665}"/>
              </a:ext>
            </a:extLst>
          </p:cNvPr>
          <p:cNvSpPr/>
          <p:nvPr/>
        </p:nvSpPr>
        <p:spPr>
          <a:xfrm>
            <a:off x="5992091" y="2008359"/>
            <a:ext cx="3110345" cy="436968"/>
          </a:xfrm>
          <a:custGeom>
            <a:avLst/>
            <a:gdLst>
              <a:gd name="connsiteX0" fmla="*/ 0 w 3110345"/>
              <a:gd name="connsiteY0" fmla="*/ 436968 h 436968"/>
              <a:gd name="connsiteX1" fmla="*/ 193964 w 3110345"/>
              <a:gd name="connsiteY1" fmla="*/ 194514 h 436968"/>
              <a:gd name="connsiteX2" fmla="*/ 415636 w 3110345"/>
              <a:gd name="connsiteY2" fmla="*/ 388477 h 436968"/>
              <a:gd name="connsiteX3" fmla="*/ 554182 w 3110345"/>
              <a:gd name="connsiteY3" fmla="*/ 159877 h 436968"/>
              <a:gd name="connsiteX4" fmla="*/ 803564 w 3110345"/>
              <a:gd name="connsiteY4" fmla="*/ 333059 h 436968"/>
              <a:gd name="connsiteX5" fmla="*/ 935182 w 3110345"/>
              <a:gd name="connsiteY5" fmla="*/ 132168 h 436968"/>
              <a:gd name="connsiteX6" fmla="*/ 1136073 w 3110345"/>
              <a:gd name="connsiteY6" fmla="*/ 381550 h 436968"/>
              <a:gd name="connsiteX7" fmla="*/ 1323109 w 3110345"/>
              <a:gd name="connsiteY7" fmla="*/ 159877 h 436968"/>
              <a:gd name="connsiteX8" fmla="*/ 1579418 w 3110345"/>
              <a:gd name="connsiteY8" fmla="*/ 360768 h 436968"/>
              <a:gd name="connsiteX9" fmla="*/ 1773382 w 3110345"/>
              <a:gd name="connsiteY9" fmla="*/ 118314 h 436968"/>
              <a:gd name="connsiteX10" fmla="*/ 2001982 w 3110345"/>
              <a:gd name="connsiteY10" fmla="*/ 312277 h 436968"/>
              <a:gd name="connsiteX11" fmla="*/ 2147454 w 3110345"/>
              <a:gd name="connsiteY11" fmla="*/ 146023 h 436968"/>
              <a:gd name="connsiteX12" fmla="*/ 2237509 w 3110345"/>
              <a:gd name="connsiteY12" fmla="*/ 284568 h 436968"/>
              <a:gd name="connsiteX13" fmla="*/ 2382982 w 3110345"/>
              <a:gd name="connsiteY13" fmla="*/ 550 h 436968"/>
              <a:gd name="connsiteX14" fmla="*/ 2535382 w 3110345"/>
              <a:gd name="connsiteY14" fmla="*/ 208368 h 436968"/>
              <a:gd name="connsiteX15" fmla="*/ 2805545 w 3110345"/>
              <a:gd name="connsiteY15" fmla="*/ 55968 h 436968"/>
              <a:gd name="connsiteX16" fmla="*/ 2964873 w 3110345"/>
              <a:gd name="connsiteY16" fmla="*/ 222223 h 436968"/>
              <a:gd name="connsiteX17" fmla="*/ 3054927 w 3110345"/>
              <a:gd name="connsiteY17" fmla="*/ 49041 h 436968"/>
              <a:gd name="connsiteX18" fmla="*/ 3110345 w 3110345"/>
              <a:gd name="connsiteY18" fmla="*/ 208368 h 43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110345" h="436968">
                <a:moveTo>
                  <a:pt x="0" y="436968"/>
                </a:moveTo>
                <a:cubicBezTo>
                  <a:pt x="62345" y="319782"/>
                  <a:pt x="124691" y="202596"/>
                  <a:pt x="193964" y="194514"/>
                </a:cubicBezTo>
                <a:cubicBezTo>
                  <a:pt x="263237" y="186432"/>
                  <a:pt x="355600" y="394250"/>
                  <a:pt x="415636" y="388477"/>
                </a:cubicBezTo>
                <a:cubicBezTo>
                  <a:pt x="475672" y="382704"/>
                  <a:pt x="489527" y="169113"/>
                  <a:pt x="554182" y="159877"/>
                </a:cubicBezTo>
                <a:cubicBezTo>
                  <a:pt x="618837" y="150641"/>
                  <a:pt x="740064" y="337677"/>
                  <a:pt x="803564" y="333059"/>
                </a:cubicBezTo>
                <a:cubicBezTo>
                  <a:pt x="867064" y="328441"/>
                  <a:pt x="879764" y="124086"/>
                  <a:pt x="935182" y="132168"/>
                </a:cubicBezTo>
                <a:cubicBezTo>
                  <a:pt x="990600" y="140250"/>
                  <a:pt x="1071419" y="376932"/>
                  <a:pt x="1136073" y="381550"/>
                </a:cubicBezTo>
                <a:cubicBezTo>
                  <a:pt x="1200728" y="386168"/>
                  <a:pt x="1249218" y="163341"/>
                  <a:pt x="1323109" y="159877"/>
                </a:cubicBezTo>
                <a:cubicBezTo>
                  <a:pt x="1397000" y="156413"/>
                  <a:pt x="1504373" y="367695"/>
                  <a:pt x="1579418" y="360768"/>
                </a:cubicBezTo>
                <a:cubicBezTo>
                  <a:pt x="1654464" y="353841"/>
                  <a:pt x="1702955" y="126396"/>
                  <a:pt x="1773382" y="118314"/>
                </a:cubicBezTo>
                <a:cubicBezTo>
                  <a:pt x="1843809" y="110232"/>
                  <a:pt x="1939637" y="307659"/>
                  <a:pt x="2001982" y="312277"/>
                </a:cubicBezTo>
                <a:cubicBezTo>
                  <a:pt x="2064327" y="316895"/>
                  <a:pt x="2108200" y="150641"/>
                  <a:pt x="2147454" y="146023"/>
                </a:cubicBezTo>
                <a:cubicBezTo>
                  <a:pt x="2186708" y="141405"/>
                  <a:pt x="2198254" y="308813"/>
                  <a:pt x="2237509" y="284568"/>
                </a:cubicBezTo>
                <a:cubicBezTo>
                  <a:pt x="2276764" y="260323"/>
                  <a:pt x="2333337" y="13250"/>
                  <a:pt x="2382982" y="550"/>
                </a:cubicBezTo>
                <a:cubicBezTo>
                  <a:pt x="2432627" y="-12150"/>
                  <a:pt x="2464955" y="199132"/>
                  <a:pt x="2535382" y="208368"/>
                </a:cubicBezTo>
                <a:cubicBezTo>
                  <a:pt x="2605809" y="217604"/>
                  <a:pt x="2733963" y="53659"/>
                  <a:pt x="2805545" y="55968"/>
                </a:cubicBezTo>
                <a:cubicBezTo>
                  <a:pt x="2877127" y="58277"/>
                  <a:pt x="2923309" y="223377"/>
                  <a:pt x="2964873" y="222223"/>
                </a:cubicBezTo>
                <a:cubicBezTo>
                  <a:pt x="3006437" y="221068"/>
                  <a:pt x="3030682" y="51350"/>
                  <a:pt x="3054927" y="49041"/>
                </a:cubicBezTo>
                <a:cubicBezTo>
                  <a:pt x="3079172" y="46732"/>
                  <a:pt x="3094758" y="127550"/>
                  <a:pt x="3110345" y="208368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2E78DE3-234E-42AC-BECD-06E4963A17D5}"/>
              </a:ext>
            </a:extLst>
          </p:cNvPr>
          <p:cNvSpPr/>
          <p:nvPr/>
        </p:nvSpPr>
        <p:spPr>
          <a:xfrm>
            <a:off x="6029108" y="2771843"/>
            <a:ext cx="3110345" cy="436968"/>
          </a:xfrm>
          <a:custGeom>
            <a:avLst/>
            <a:gdLst>
              <a:gd name="connsiteX0" fmla="*/ 0 w 3110345"/>
              <a:gd name="connsiteY0" fmla="*/ 436968 h 436968"/>
              <a:gd name="connsiteX1" fmla="*/ 193964 w 3110345"/>
              <a:gd name="connsiteY1" fmla="*/ 194514 h 436968"/>
              <a:gd name="connsiteX2" fmla="*/ 415636 w 3110345"/>
              <a:gd name="connsiteY2" fmla="*/ 388477 h 436968"/>
              <a:gd name="connsiteX3" fmla="*/ 554182 w 3110345"/>
              <a:gd name="connsiteY3" fmla="*/ 159877 h 436968"/>
              <a:gd name="connsiteX4" fmla="*/ 803564 w 3110345"/>
              <a:gd name="connsiteY4" fmla="*/ 333059 h 436968"/>
              <a:gd name="connsiteX5" fmla="*/ 935182 w 3110345"/>
              <a:gd name="connsiteY5" fmla="*/ 132168 h 436968"/>
              <a:gd name="connsiteX6" fmla="*/ 1136073 w 3110345"/>
              <a:gd name="connsiteY6" fmla="*/ 381550 h 436968"/>
              <a:gd name="connsiteX7" fmla="*/ 1323109 w 3110345"/>
              <a:gd name="connsiteY7" fmla="*/ 159877 h 436968"/>
              <a:gd name="connsiteX8" fmla="*/ 1579418 w 3110345"/>
              <a:gd name="connsiteY8" fmla="*/ 360768 h 436968"/>
              <a:gd name="connsiteX9" fmla="*/ 1773382 w 3110345"/>
              <a:gd name="connsiteY9" fmla="*/ 118314 h 436968"/>
              <a:gd name="connsiteX10" fmla="*/ 2001982 w 3110345"/>
              <a:gd name="connsiteY10" fmla="*/ 312277 h 436968"/>
              <a:gd name="connsiteX11" fmla="*/ 2147454 w 3110345"/>
              <a:gd name="connsiteY11" fmla="*/ 146023 h 436968"/>
              <a:gd name="connsiteX12" fmla="*/ 2237509 w 3110345"/>
              <a:gd name="connsiteY12" fmla="*/ 284568 h 436968"/>
              <a:gd name="connsiteX13" fmla="*/ 2382982 w 3110345"/>
              <a:gd name="connsiteY13" fmla="*/ 550 h 436968"/>
              <a:gd name="connsiteX14" fmla="*/ 2535382 w 3110345"/>
              <a:gd name="connsiteY14" fmla="*/ 208368 h 436968"/>
              <a:gd name="connsiteX15" fmla="*/ 2805545 w 3110345"/>
              <a:gd name="connsiteY15" fmla="*/ 55968 h 436968"/>
              <a:gd name="connsiteX16" fmla="*/ 2964873 w 3110345"/>
              <a:gd name="connsiteY16" fmla="*/ 222223 h 436968"/>
              <a:gd name="connsiteX17" fmla="*/ 3054927 w 3110345"/>
              <a:gd name="connsiteY17" fmla="*/ 49041 h 436968"/>
              <a:gd name="connsiteX18" fmla="*/ 3110345 w 3110345"/>
              <a:gd name="connsiteY18" fmla="*/ 208368 h 43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110345" h="436968">
                <a:moveTo>
                  <a:pt x="0" y="436968"/>
                </a:moveTo>
                <a:cubicBezTo>
                  <a:pt x="62345" y="319782"/>
                  <a:pt x="124691" y="202596"/>
                  <a:pt x="193964" y="194514"/>
                </a:cubicBezTo>
                <a:cubicBezTo>
                  <a:pt x="263237" y="186432"/>
                  <a:pt x="355600" y="394250"/>
                  <a:pt x="415636" y="388477"/>
                </a:cubicBezTo>
                <a:cubicBezTo>
                  <a:pt x="475672" y="382704"/>
                  <a:pt x="489527" y="169113"/>
                  <a:pt x="554182" y="159877"/>
                </a:cubicBezTo>
                <a:cubicBezTo>
                  <a:pt x="618837" y="150641"/>
                  <a:pt x="740064" y="337677"/>
                  <a:pt x="803564" y="333059"/>
                </a:cubicBezTo>
                <a:cubicBezTo>
                  <a:pt x="867064" y="328441"/>
                  <a:pt x="879764" y="124086"/>
                  <a:pt x="935182" y="132168"/>
                </a:cubicBezTo>
                <a:cubicBezTo>
                  <a:pt x="990600" y="140250"/>
                  <a:pt x="1071419" y="376932"/>
                  <a:pt x="1136073" y="381550"/>
                </a:cubicBezTo>
                <a:cubicBezTo>
                  <a:pt x="1200728" y="386168"/>
                  <a:pt x="1249218" y="163341"/>
                  <a:pt x="1323109" y="159877"/>
                </a:cubicBezTo>
                <a:cubicBezTo>
                  <a:pt x="1397000" y="156413"/>
                  <a:pt x="1504373" y="367695"/>
                  <a:pt x="1579418" y="360768"/>
                </a:cubicBezTo>
                <a:cubicBezTo>
                  <a:pt x="1654464" y="353841"/>
                  <a:pt x="1702955" y="126396"/>
                  <a:pt x="1773382" y="118314"/>
                </a:cubicBezTo>
                <a:cubicBezTo>
                  <a:pt x="1843809" y="110232"/>
                  <a:pt x="1939637" y="307659"/>
                  <a:pt x="2001982" y="312277"/>
                </a:cubicBezTo>
                <a:cubicBezTo>
                  <a:pt x="2064327" y="316895"/>
                  <a:pt x="2108200" y="150641"/>
                  <a:pt x="2147454" y="146023"/>
                </a:cubicBezTo>
                <a:cubicBezTo>
                  <a:pt x="2186708" y="141405"/>
                  <a:pt x="2198254" y="308813"/>
                  <a:pt x="2237509" y="284568"/>
                </a:cubicBezTo>
                <a:cubicBezTo>
                  <a:pt x="2276764" y="260323"/>
                  <a:pt x="2333337" y="13250"/>
                  <a:pt x="2382982" y="550"/>
                </a:cubicBezTo>
                <a:cubicBezTo>
                  <a:pt x="2432627" y="-12150"/>
                  <a:pt x="2464955" y="199132"/>
                  <a:pt x="2535382" y="208368"/>
                </a:cubicBezTo>
                <a:cubicBezTo>
                  <a:pt x="2605809" y="217604"/>
                  <a:pt x="2733963" y="53659"/>
                  <a:pt x="2805545" y="55968"/>
                </a:cubicBezTo>
                <a:cubicBezTo>
                  <a:pt x="2877127" y="58277"/>
                  <a:pt x="2923309" y="223377"/>
                  <a:pt x="2964873" y="222223"/>
                </a:cubicBezTo>
                <a:cubicBezTo>
                  <a:pt x="3006437" y="221068"/>
                  <a:pt x="3030682" y="51350"/>
                  <a:pt x="3054927" y="49041"/>
                </a:cubicBezTo>
                <a:cubicBezTo>
                  <a:pt x="3079172" y="46732"/>
                  <a:pt x="3094758" y="127550"/>
                  <a:pt x="3110345" y="208368"/>
                </a:cubicBez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6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85D9D-C30F-4E5E-8486-241220821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control disease as an adjustment variable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FD66F8-6066-4056-AF3D-8DB76DC47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733" y="1690688"/>
            <a:ext cx="11361671" cy="483210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C43E3B-33D3-4148-8461-46801AD7A04B}"/>
              </a:ext>
            </a:extLst>
          </p:cNvPr>
          <p:cNvSpPr txBox="1"/>
          <p:nvPr/>
        </p:nvSpPr>
        <p:spPr>
          <a:xfrm>
            <a:off x="6752496" y="1905000"/>
            <a:ext cx="4814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Infectious causes (exclude J codes, diarrhea)</a:t>
            </a:r>
          </a:p>
        </p:txBody>
      </p:sp>
    </p:spTree>
    <p:extLst>
      <p:ext uri="{BB962C8B-B14F-4D97-AF65-F5344CB8AC3E}">
        <p14:creationId xmlns:p14="http://schemas.microsoft.com/office/powerpoint/2010/main" val="66806728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85D9D-C30F-4E5E-8486-241220821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control disease as an adjustment variable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FD66F8-6066-4056-AF3D-8DB76DC47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8600" y="2057400"/>
            <a:ext cx="4195156" cy="1784195"/>
          </a:xfr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BC002B66-A713-403C-A3B0-AB989E5CDC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802" y="1719494"/>
            <a:ext cx="7046474" cy="45499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134C0F-CF3F-421F-ACEA-38678F8D6682}"/>
              </a:ext>
            </a:extLst>
          </p:cNvPr>
          <p:cNvSpPr txBox="1"/>
          <p:nvPr/>
        </p:nvSpPr>
        <p:spPr>
          <a:xfrm>
            <a:off x="152400" y="1595735"/>
            <a:ext cx="78508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Log(Pneumonia)=b0 +b1*sin12 +b2*cos12 +b3*log(A10_B99)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EB419-EFDE-4948-B6A8-A00C19846C5A}"/>
              </a:ext>
            </a:extLst>
          </p:cNvPr>
          <p:cNvSpPr txBox="1"/>
          <p:nvPr/>
        </p:nvSpPr>
        <p:spPr>
          <a:xfrm>
            <a:off x="2139351" y="4977442"/>
            <a:ext cx="11631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 Fitting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BD477F-A9DC-49EA-9981-9A2062376D68}"/>
              </a:ext>
            </a:extLst>
          </p:cNvPr>
          <p:cNvCxnSpPr/>
          <p:nvPr/>
        </p:nvCxnSpPr>
        <p:spPr>
          <a:xfrm>
            <a:off x="1061049" y="4925683"/>
            <a:ext cx="36058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9BA347A-0182-4984-8013-1C88B501E670}"/>
              </a:ext>
            </a:extLst>
          </p:cNvPr>
          <p:cNvCxnSpPr>
            <a:cxnSpLocks/>
          </p:cNvCxnSpPr>
          <p:nvPr/>
        </p:nvCxnSpPr>
        <p:spPr>
          <a:xfrm>
            <a:off x="4733027" y="4925683"/>
            <a:ext cx="210772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C876026-0FCE-475C-86F9-576EDE04508F}"/>
              </a:ext>
            </a:extLst>
          </p:cNvPr>
          <p:cNvSpPr txBox="1"/>
          <p:nvPr/>
        </p:nvSpPr>
        <p:spPr>
          <a:xfrm>
            <a:off x="4666891" y="4963117"/>
            <a:ext cx="2499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Extrapolation based on controls</a:t>
            </a:r>
          </a:p>
        </p:txBody>
      </p:sp>
    </p:spTree>
    <p:extLst>
      <p:ext uri="{BB962C8B-B14F-4D97-AF65-F5344CB8AC3E}">
        <p14:creationId xmlns:p14="http://schemas.microsoft.com/office/powerpoint/2010/main" val="372434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4A02-A96C-4F1C-A2D7-44961660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3124200"/>
            <a:ext cx="10972800" cy="1143000"/>
          </a:xfrm>
        </p:spPr>
        <p:txBody>
          <a:bodyPr/>
          <a:lstStyle/>
          <a:p>
            <a:r>
              <a:rPr lang="en-US" dirty="0"/>
              <a:t>What is a good control for pneumonia?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95B5A6-5648-477B-9082-B838D5064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779630"/>
            <a:ext cx="10553700" cy="573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019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C50F7-75BB-4B46-B2F5-0E8453C1A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42000-9D96-4C6D-9F07-E25BE6ECA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2ACC6-6EC4-42FA-B904-7DAF12749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783076"/>
            <a:ext cx="10648950" cy="577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166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Principles for selecting candidate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5664" y="1981201"/>
            <a:ext cx="10675089" cy="5105399"/>
          </a:xfrm>
        </p:spPr>
        <p:txBody>
          <a:bodyPr>
            <a:normAutofit/>
          </a:bodyPr>
          <a:lstStyle/>
          <a:p>
            <a:r>
              <a:rPr lang="en-US" sz="3200" dirty="0"/>
              <a:t>Exclude any that could plausibly be influenced by the vaccine (e.g. pneumococcal/streptococcal septicemia)</a:t>
            </a:r>
          </a:p>
          <a:p>
            <a:r>
              <a:rPr lang="en-US" sz="3200" dirty="0"/>
              <a:t>Relationship should be stable over time except for intervention of interest (e.g. exclude diarrhea following </a:t>
            </a:r>
            <a:r>
              <a:rPr lang="en-US" sz="3200" dirty="0" err="1"/>
              <a:t>rotavax</a:t>
            </a:r>
            <a:r>
              <a:rPr lang="en-US" sz="3200" dirty="0"/>
              <a:t>)</a:t>
            </a:r>
          </a:p>
          <a:p>
            <a:r>
              <a:rPr lang="en-US" sz="3200" dirty="0"/>
              <a:t>Ideally would share some common causal factors</a:t>
            </a:r>
          </a:p>
          <a:p>
            <a:r>
              <a:rPr lang="en-US" sz="3200" i="1" dirty="0"/>
              <a:t>(Maybe exclude covariates with sparse data (&lt;10 cases/month on average))</a:t>
            </a:r>
          </a:p>
        </p:txBody>
      </p:sp>
    </p:spTree>
    <p:extLst>
      <p:ext uri="{BB962C8B-B14F-4D97-AF65-F5344CB8AC3E}">
        <p14:creationId xmlns:p14="http://schemas.microsoft.com/office/powerpoint/2010/main" val="922191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0AF5F-BF1C-49AC-977B-09414FC5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time series?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D3693-ACBA-44BB-AC77-BFAFDA9E2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700"/>
            <a:ext cx="10515600" cy="4351338"/>
          </a:xfrm>
        </p:spPr>
        <p:txBody>
          <a:bodyPr/>
          <a:lstStyle/>
          <a:p>
            <a:r>
              <a:rPr lang="en-US" dirty="0"/>
              <a:t>Number of cases per week/month/year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A77818-9B10-411A-9C60-7C23254FF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14718" y="2330245"/>
            <a:ext cx="7953530" cy="40522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61799F-9100-4E9F-A8C3-291CE1BF8878}"/>
              </a:ext>
            </a:extLst>
          </p:cNvPr>
          <p:cNvSpPr txBox="1"/>
          <p:nvPr/>
        </p:nvSpPr>
        <p:spPr>
          <a:xfrm>
            <a:off x="10461023" y="5540243"/>
            <a:ext cx="178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Time (in months)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EDC6E3-C1FA-4240-BE94-872767FDB232}"/>
              </a:ext>
            </a:extLst>
          </p:cNvPr>
          <p:cNvCxnSpPr/>
          <p:nvPr/>
        </p:nvCxnSpPr>
        <p:spPr>
          <a:xfrm flipH="1">
            <a:off x="7125419" y="5944112"/>
            <a:ext cx="3614468" cy="1547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19AD832-ED21-43BB-9D52-573624C8B75D}"/>
              </a:ext>
            </a:extLst>
          </p:cNvPr>
          <p:cNvSpPr txBox="1"/>
          <p:nvPr/>
        </p:nvSpPr>
        <p:spPr>
          <a:xfrm>
            <a:off x="509579" y="3053038"/>
            <a:ext cx="1257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Number of events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448A41B-481B-4D32-8244-397904D78818}"/>
              </a:ext>
            </a:extLst>
          </p:cNvPr>
          <p:cNvCxnSpPr>
            <a:cxnSpLocks/>
          </p:cNvCxnSpPr>
          <p:nvPr/>
        </p:nvCxnSpPr>
        <p:spPr>
          <a:xfrm>
            <a:off x="1337094" y="3640346"/>
            <a:ext cx="429898" cy="3536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577106-B139-4B70-835C-2175C5225F87}"/>
              </a:ext>
            </a:extLst>
          </p:cNvPr>
          <p:cNvSpPr txBox="1"/>
          <p:nvPr/>
        </p:nvSpPr>
        <p:spPr>
          <a:xfrm>
            <a:off x="3287034" y="2664597"/>
            <a:ext cx="5808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monthly time series of pneumonia cases in infants in Brazil</a:t>
            </a:r>
          </a:p>
        </p:txBody>
      </p:sp>
    </p:spTree>
    <p:extLst>
      <p:ext uri="{BB962C8B-B14F-4D97-AF65-F5344CB8AC3E}">
        <p14:creationId xmlns:p14="http://schemas.microsoft.com/office/powerpoint/2010/main" val="143070976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4947"/>
            <a:ext cx="10972800" cy="1143000"/>
          </a:xfrm>
        </p:spPr>
        <p:txBody>
          <a:bodyPr/>
          <a:lstStyle/>
          <a:p>
            <a:r>
              <a:rPr lang="en-US" dirty="0"/>
              <a:t>Perils of choosing a single control disease</a:t>
            </a:r>
          </a:p>
        </p:txBody>
      </p:sp>
      <p:graphicFrame>
        <p:nvGraphicFramePr>
          <p:cNvPr id="10" name="Diagram 9"/>
          <p:cNvGraphicFramePr/>
          <p:nvPr/>
        </p:nvGraphicFramePr>
        <p:xfrm>
          <a:off x="76201" y="1"/>
          <a:ext cx="19050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609600" y="6000964"/>
            <a:ext cx="1158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**Choosing a single comparator/control is risky—composites are more robust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69574" y="3623214"/>
            <a:ext cx="280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PCV effect on pneumonia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69574" y="3333908"/>
            <a:ext cx="4271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Composite “PCV effect” on comparators</a:t>
            </a:r>
          </a:p>
        </p:txBody>
      </p:sp>
      <p:cxnSp>
        <p:nvCxnSpPr>
          <p:cNvPr id="26" name="Straight Arrow Connector 25"/>
          <p:cNvCxnSpPr>
            <a:stCxn id="18" idx="1"/>
          </p:cNvCxnSpPr>
          <p:nvPr/>
        </p:nvCxnSpPr>
        <p:spPr>
          <a:xfrm flipH="1">
            <a:off x="6785696" y="3807880"/>
            <a:ext cx="38387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14" b="6949"/>
          <a:stretch/>
        </p:blipFill>
        <p:spPr>
          <a:xfrm>
            <a:off x="2163264" y="1668267"/>
            <a:ext cx="4657173" cy="3108401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197813" y="4941335"/>
            <a:ext cx="4442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similar to all-cause pneumonia/ACH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02581" y="4914426"/>
            <a:ext cx="40386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270737" y="3087372"/>
            <a:ext cx="30412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i="1" dirty="0">
                <a:solidFill>
                  <a:schemeClr val="bg1">
                    <a:lumMod val="65000"/>
                  </a:schemeClr>
                </a:solidFill>
              </a:rPr>
              <a:t>Diseases of the genitourinary system (UTI)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553200" y="4089525"/>
            <a:ext cx="32720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i="1" dirty="0">
                <a:solidFill>
                  <a:schemeClr val="bg1">
                    <a:lumMod val="65000"/>
                  </a:schemeClr>
                </a:solidFill>
              </a:rPr>
              <a:t>Diseases of the skin and subcutaneous tissue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6820437" y="3482392"/>
            <a:ext cx="399360" cy="37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7178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Letting the data select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9074" y="1690688"/>
            <a:ext cx="10272823" cy="4144963"/>
          </a:xfrm>
        </p:spPr>
        <p:txBody>
          <a:bodyPr>
            <a:normAutofit/>
          </a:bodyPr>
          <a:lstStyle/>
          <a:p>
            <a:r>
              <a:rPr lang="en-US" dirty="0"/>
              <a:t>Synthetic controls/</a:t>
            </a:r>
            <a:r>
              <a:rPr lang="en-US" dirty="0" err="1"/>
              <a:t>CausalImpact</a:t>
            </a:r>
            <a:r>
              <a:rPr lang="en-US" dirty="0"/>
              <a:t> method developed by Google for website analytics (</a:t>
            </a:r>
            <a:r>
              <a:rPr lang="en-US" dirty="0" err="1"/>
              <a:t>Brodersen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Select large number of candidate controls </a:t>
            </a:r>
            <a:r>
              <a:rPr lang="en-US" i="1" dirty="0"/>
              <a:t>a priori</a:t>
            </a:r>
          </a:p>
          <a:p>
            <a:endParaRPr lang="en-US" i="1" dirty="0"/>
          </a:p>
          <a:p>
            <a:r>
              <a:rPr lang="en-US" dirty="0"/>
              <a:t>Use “automatic” Bayesian variable selection to give more or less weight to specific control diseases in the final model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C17C2F-FA58-499B-B131-EE2523FAFFD9}"/>
              </a:ext>
            </a:extLst>
          </p:cNvPr>
          <p:cNvSpPr txBox="1"/>
          <p:nvPr/>
        </p:nvSpPr>
        <p:spPr>
          <a:xfrm>
            <a:off x="381000" y="5855971"/>
            <a:ext cx="108333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Log(Pneumonia)=b0 +b1*sin12 +b2*cos12 +b3*control1+ b4*control2+ b5*control3…</a:t>
            </a:r>
          </a:p>
        </p:txBody>
      </p:sp>
    </p:spTree>
    <p:extLst>
      <p:ext uri="{BB962C8B-B14F-4D97-AF65-F5344CB8AC3E}">
        <p14:creationId xmlns:p14="http://schemas.microsoft.com/office/powerpoint/2010/main" val="88040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76885"/>
            <a:ext cx="10972800" cy="1143000"/>
          </a:xfrm>
        </p:spPr>
        <p:txBody>
          <a:bodyPr>
            <a:normAutofit/>
          </a:bodyPr>
          <a:lstStyle/>
          <a:p>
            <a:r>
              <a:rPr lang="en-US" dirty="0"/>
              <a:t>What does synthetic controls do?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12367"/>
          <a:stretch/>
        </p:blipFill>
        <p:spPr>
          <a:xfrm>
            <a:off x="2088161" y="2895600"/>
            <a:ext cx="4320000" cy="3028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6560" b="12367"/>
          <a:stretch/>
        </p:blipFill>
        <p:spPr>
          <a:xfrm>
            <a:off x="7239000" y="2895600"/>
            <a:ext cx="4036641" cy="3028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46943" y="1522913"/>
            <a:ext cx="32024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kumimoji="1" lang="en-US" sz="2400" b="1" dirty="0">
                <a:solidFill>
                  <a:srgbClr val="008EF9"/>
                </a:solidFill>
              </a:rPr>
              <a:t>Outcome </a:t>
            </a:r>
          </a:p>
          <a:p>
            <a:pPr algn="ctr" defTabSz="457200"/>
            <a:r>
              <a:rPr kumimoji="1" lang="en-US" sz="2400" b="1" dirty="0">
                <a:solidFill>
                  <a:prstClr val="black"/>
                </a:solidFill>
              </a:rPr>
              <a:t>(all-cause pneumonia hospitalizations)</a:t>
            </a:r>
          </a:p>
          <a:p>
            <a:pPr algn="ctr" defTabSz="457200"/>
            <a:r>
              <a:rPr kumimoji="1" lang="en-US" sz="2400" b="1" dirty="0">
                <a:solidFill>
                  <a:prstClr val="black"/>
                </a:solidFill>
              </a:rPr>
              <a:t>ICD-10: J12-18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24800" y="1522913"/>
            <a:ext cx="28595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/>
            <a:r>
              <a:rPr kumimoji="1" lang="en-US" sz="2400" b="1" dirty="0">
                <a:solidFill>
                  <a:prstClr val="black">
                    <a:lumMod val="50000"/>
                    <a:lumOff val="50000"/>
                  </a:prstClr>
                </a:solidFill>
              </a:rPr>
              <a:t>Control diseases</a:t>
            </a:r>
          </a:p>
          <a:p>
            <a:pPr algn="ctr" defTabSz="457200"/>
            <a:r>
              <a:rPr kumimoji="1" lang="en-US" sz="2400" b="1" dirty="0">
                <a:solidFill>
                  <a:prstClr val="black"/>
                </a:solidFill>
              </a:rPr>
              <a:t>Various ICD-10 codes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556241" y="6550223"/>
            <a:ext cx="3728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sz="1400" dirty="0">
                <a:solidFill>
                  <a:prstClr val="black"/>
                </a:solidFill>
              </a:rPr>
              <a:t>(Children &lt;12 </a:t>
            </a:r>
            <a:r>
              <a:rPr kumimoji="1" lang="en-US" sz="1400" dirty="0" err="1">
                <a:solidFill>
                  <a:prstClr val="black"/>
                </a:solidFill>
              </a:rPr>
              <a:t>mo</a:t>
            </a:r>
            <a:r>
              <a:rPr kumimoji="1" lang="en-US" sz="1400" dirty="0">
                <a:solidFill>
                  <a:prstClr val="black"/>
                </a:solidFill>
              </a:rPr>
              <a:t> in Brazil is used as an example)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88681" y="3585037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>
                <a:solidFill>
                  <a:prstClr val="black"/>
                </a:solidFill>
              </a:rPr>
              <a:t>34 diseases</a:t>
            </a:r>
          </a:p>
        </p:txBody>
      </p:sp>
    </p:spTree>
    <p:extLst>
      <p:ext uri="{BB962C8B-B14F-4D97-AF65-F5344CB8AC3E}">
        <p14:creationId xmlns:p14="http://schemas.microsoft.com/office/powerpoint/2010/main" val="13341969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C7C08-3BDA-4F62-8C27-012F12595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synthetic controls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673AC-38D1-489B-B9AD-78FF8D314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121" y="1845722"/>
            <a:ext cx="11219822" cy="435133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Fit</a:t>
            </a:r>
            <a:r>
              <a:rPr lang="en-US" dirty="0"/>
              <a:t> regression model to </a:t>
            </a:r>
            <a:r>
              <a:rPr lang="en-US" b="1" dirty="0"/>
              <a:t>pre-vaccine </a:t>
            </a:r>
            <a:r>
              <a:rPr lang="en-US" dirty="0"/>
              <a:t>data only</a:t>
            </a:r>
          </a:p>
          <a:p>
            <a:pPr lvl="1"/>
            <a:r>
              <a:rPr lang="en-US" dirty="0"/>
              <a:t>Test different control variables alone or in combination</a:t>
            </a:r>
          </a:p>
          <a:p>
            <a:pPr lvl="1"/>
            <a:r>
              <a:rPr lang="en-US" dirty="0"/>
              <a:t>In forward or backward variable selection, you would drop less important variables</a:t>
            </a:r>
          </a:p>
          <a:p>
            <a:pPr lvl="1"/>
            <a:r>
              <a:rPr lang="en-US" dirty="0"/>
              <a:t>With this approach (Bayesian variable selection), you never drop any variables, you just give them more weight</a:t>
            </a:r>
          </a:p>
          <a:p>
            <a:r>
              <a:rPr lang="en-US" dirty="0"/>
              <a:t>Gives you a regression model with a set of controls that do the best job at explaining trends in pneumonia pre-PCV</a:t>
            </a:r>
          </a:p>
          <a:p>
            <a:r>
              <a:rPr lang="en-US" b="1" dirty="0">
                <a:solidFill>
                  <a:srgbClr val="FF0000"/>
                </a:solidFill>
              </a:rPr>
              <a:t>Extrapolate</a:t>
            </a:r>
            <a:r>
              <a:rPr lang="en-US" dirty="0"/>
              <a:t> to post-PCV period based on changes in the control variables</a:t>
            </a:r>
          </a:p>
        </p:txBody>
      </p:sp>
    </p:spTree>
    <p:extLst>
      <p:ext uri="{BB962C8B-B14F-4D97-AF65-F5344CB8AC3E}">
        <p14:creationId xmlns:p14="http://schemas.microsoft.com/office/powerpoint/2010/main" val="27022434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the synthetic control model</a:t>
            </a:r>
          </a:p>
        </p:txBody>
      </p:sp>
      <p:sp>
        <p:nvSpPr>
          <p:cNvPr id="4" name="Rectangle 3"/>
          <p:cNvSpPr/>
          <p:nvPr/>
        </p:nvSpPr>
        <p:spPr>
          <a:xfrm>
            <a:off x="-228600" y="2286000"/>
            <a:ext cx="12268200" cy="40011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1"/>
            <a:r>
              <a:rPr lang="en-US" sz="2000" dirty="0"/>
              <a:t>		Log(pneumonia </a:t>
            </a:r>
            <a:r>
              <a:rPr lang="en-US" sz="2000" dirty="0" err="1"/>
              <a:t>cases_t</a:t>
            </a:r>
            <a:r>
              <a:rPr lang="en-US" sz="2000" dirty="0"/>
              <a:t>)=b0+ </a:t>
            </a:r>
            <a:r>
              <a:rPr lang="en-US" sz="2000" dirty="0">
                <a:solidFill>
                  <a:srgbClr val="7030A0"/>
                </a:solidFill>
              </a:rPr>
              <a:t>sum(</a:t>
            </a:r>
            <a:r>
              <a:rPr lang="en-US" sz="2000" dirty="0" err="1">
                <a:solidFill>
                  <a:srgbClr val="7030A0"/>
                </a:solidFill>
              </a:rPr>
              <a:t>incl_i</a:t>
            </a:r>
            <a:r>
              <a:rPr lang="en-US" sz="2000" dirty="0">
                <a:solidFill>
                  <a:srgbClr val="7030A0"/>
                </a:solidFill>
              </a:rPr>
              <a:t>*</a:t>
            </a:r>
            <a:r>
              <a:rPr lang="en-US" sz="2000" dirty="0" err="1">
                <a:solidFill>
                  <a:srgbClr val="7030A0"/>
                </a:solidFill>
              </a:rPr>
              <a:t>b_i</a:t>
            </a:r>
            <a:r>
              <a:rPr lang="en-US" sz="2000" dirty="0">
                <a:solidFill>
                  <a:srgbClr val="7030A0"/>
                </a:solidFill>
              </a:rPr>
              <a:t>*log(</a:t>
            </a:r>
            <a:r>
              <a:rPr lang="en-US" sz="2000" dirty="0" err="1">
                <a:solidFill>
                  <a:srgbClr val="7030A0"/>
                </a:solidFill>
              </a:rPr>
              <a:t>control_i_t</a:t>
            </a:r>
            <a:r>
              <a:rPr lang="en-US" sz="2000" dirty="0">
                <a:solidFill>
                  <a:srgbClr val="7030A0"/>
                </a:solidFill>
              </a:rPr>
              <a:t>)) </a:t>
            </a:r>
            <a:r>
              <a:rPr lang="en-US" sz="2000" dirty="0"/>
              <a:t>+ </a:t>
            </a:r>
            <a:r>
              <a:rPr lang="en-US" sz="2000" dirty="0">
                <a:solidFill>
                  <a:srgbClr val="FF0000"/>
                </a:solidFill>
              </a:rPr>
              <a:t>sum(</a:t>
            </a:r>
            <a:r>
              <a:rPr lang="en-US" sz="2000" dirty="0" err="1">
                <a:solidFill>
                  <a:srgbClr val="FF0000"/>
                </a:solidFill>
              </a:rPr>
              <a:t>c_k</a:t>
            </a:r>
            <a:r>
              <a:rPr lang="en-US" sz="2000" dirty="0">
                <a:solidFill>
                  <a:srgbClr val="FF0000"/>
                </a:solidFill>
              </a:rPr>
              <a:t>*</a:t>
            </a:r>
            <a:r>
              <a:rPr lang="en-US" sz="2000" dirty="0" err="1">
                <a:solidFill>
                  <a:srgbClr val="FF0000"/>
                </a:solidFill>
              </a:rPr>
              <a:t>season_k</a:t>
            </a:r>
            <a:r>
              <a:rPr lang="en-US" sz="2000" dirty="0">
                <a:solidFill>
                  <a:srgbClr val="FF0000"/>
                </a:solidFill>
              </a:rPr>
              <a:t>)</a:t>
            </a:r>
            <a:endParaRPr lang="en-US" sz="1200" dirty="0">
              <a:solidFill>
                <a:srgbClr val="FFC000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8763000" y="2743200"/>
            <a:ext cx="685800" cy="886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305800" y="3601683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Monthly dummies to control for</a:t>
            </a:r>
          </a:p>
          <a:p>
            <a:r>
              <a:rPr lang="en-US" dirty="0">
                <a:solidFill>
                  <a:srgbClr val="FF0000"/>
                </a:solidFill>
              </a:rPr>
              <a:t>Seasonality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15100" y="3350567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Time series for candidate control disease </a:t>
            </a:r>
            <a:r>
              <a:rPr lang="en-US" i="1" dirty="0" err="1">
                <a:solidFill>
                  <a:srgbClr val="7030A0"/>
                </a:solidFill>
              </a:rPr>
              <a:t>i</a:t>
            </a:r>
            <a:endParaRPr lang="en-US" dirty="0">
              <a:solidFill>
                <a:srgbClr val="7030A0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6934200" y="2704281"/>
            <a:ext cx="76200" cy="62811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419600" y="32766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Binary inclusion indicator for control series </a:t>
            </a:r>
            <a:r>
              <a:rPr lang="en-US" i="1" dirty="0" err="1">
                <a:solidFill>
                  <a:srgbClr val="7030A0"/>
                </a:solidFill>
              </a:rPr>
              <a:t>i</a:t>
            </a:r>
            <a:endParaRPr lang="en-US" dirty="0">
              <a:solidFill>
                <a:srgbClr val="7030A0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5349958" y="2743200"/>
            <a:ext cx="924420" cy="67319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4191000" y="4550896"/>
            <a:ext cx="304800" cy="402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571120" y="5026967"/>
            <a:ext cx="3703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“Spike and slab” prior for </a:t>
            </a:r>
            <a:r>
              <a:rPr lang="en-US" dirty="0" err="1"/>
              <a:t>incl_i</a:t>
            </a:r>
            <a:r>
              <a:rPr lang="en-US" dirty="0"/>
              <a:t>*</a:t>
            </a:r>
            <a:r>
              <a:rPr lang="en-US" dirty="0" err="1"/>
              <a:t>b_i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7172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B4914-74C3-43D7-9CBC-364A0842B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DB3FC-0905-48BB-91EB-2A2AED10D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10E797-4865-4C3C-B0CC-ABF0D708F0B3}"/>
              </a:ext>
            </a:extLst>
          </p:cNvPr>
          <p:cNvSpPr txBox="1"/>
          <p:nvPr/>
        </p:nvSpPr>
        <p:spPr>
          <a:xfrm>
            <a:off x="8686800" y="6400800"/>
            <a:ext cx="3110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Kleynhans, et al PLOS Medicine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F78EAF-21B4-44A5-B6CA-CA09F84F0C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733" b="64496"/>
          <a:stretch/>
        </p:blipFill>
        <p:spPr>
          <a:xfrm>
            <a:off x="1371600" y="1905000"/>
            <a:ext cx="5865130" cy="46804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5930AD-DD82-4C14-ACE2-879AF5109D27}"/>
              </a:ext>
            </a:extLst>
          </p:cNvPr>
          <p:cNvSpPr txBox="1"/>
          <p:nvPr/>
        </p:nvSpPr>
        <p:spPr>
          <a:xfrm>
            <a:off x="7998730" y="2952571"/>
            <a:ext cx="28627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control: B50-B89 (Protozoal diseases; Helminthiases; other infestations (could be linked to HIV)</a:t>
            </a:r>
          </a:p>
        </p:txBody>
      </p:sp>
    </p:spTree>
    <p:extLst>
      <p:ext uri="{BB962C8B-B14F-4D97-AF65-F5344CB8AC3E}">
        <p14:creationId xmlns:p14="http://schemas.microsoft.com/office/powerpoint/2010/main" val="13370206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264CA-4636-46E0-B6C4-61FC02252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Sensitivity analyses that are good to 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395E6-DB6E-427D-B582-7B0400D61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981200"/>
            <a:ext cx="11557000" cy="4144963"/>
          </a:xfrm>
        </p:spPr>
        <p:txBody>
          <a:bodyPr/>
          <a:lstStyle/>
          <a:p>
            <a:r>
              <a:rPr lang="en-US" dirty="0"/>
              <a:t>If have 6 years of pre-vaccine data, fit model to first 5 years, estimate “rate ratio” for 5</a:t>
            </a:r>
            <a:r>
              <a:rPr lang="en-US" baseline="30000" dirty="0"/>
              <a:t>th</a:t>
            </a:r>
            <a:r>
              <a:rPr lang="en-US" dirty="0"/>
              <a:t> year</a:t>
            </a:r>
          </a:p>
          <a:p>
            <a:pPr lvl="1"/>
            <a:r>
              <a:rPr lang="en-US" dirty="0"/>
              <a:t>Should be ~1</a:t>
            </a:r>
          </a:p>
          <a:p>
            <a:r>
              <a:rPr lang="en-US" dirty="0"/>
              <a:t>Try dropping top 1,2,3 control variables; see if estimates change</a:t>
            </a:r>
          </a:p>
        </p:txBody>
      </p:sp>
    </p:spTree>
    <p:extLst>
      <p:ext uri="{BB962C8B-B14F-4D97-AF65-F5344CB8AC3E}">
        <p14:creationId xmlns:p14="http://schemas.microsoft.com/office/powerpoint/2010/main" val="326185232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Synthetic Controls: Pros and Cons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81200"/>
            <a:ext cx="10871200" cy="4746978"/>
          </a:xfrm>
        </p:spPr>
        <p:txBody>
          <a:bodyPr>
            <a:normAutofit/>
          </a:bodyPr>
          <a:lstStyle/>
          <a:p>
            <a:r>
              <a:rPr lang="en-US" dirty="0"/>
              <a:t>Provides flexible and robust approach to estimate vaccine impact </a:t>
            </a:r>
          </a:p>
          <a:p>
            <a:endParaRPr lang="en-US" sz="1100" dirty="0"/>
          </a:p>
          <a:p>
            <a:r>
              <a:rPr lang="en-US" dirty="0"/>
              <a:t>2 strong assumptions</a:t>
            </a:r>
          </a:p>
          <a:p>
            <a:pPr lvl="1">
              <a:buFont typeface="Helvetica" charset="0"/>
              <a:buChar char="-"/>
            </a:pPr>
            <a:r>
              <a:rPr lang="en-US" sz="2800" dirty="0"/>
              <a:t>None of the controls are influenced by the vaccine </a:t>
            </a:r>
          </a:p>
          <a:p>
            <a:pPr lvl="1">
              <a:buFont typeface="Helvetica" charset="0"/>
              <a:buChar char="-"/>
            </a:pPr>
            <a:r>
              <a:rPr lang="en-US" sz="2800" dirty="0"/>
              <a:t>The relationship between pneumonia and the controls does not change over time </a:t>
            </a:r>
          </a:p>
          <a:p>
            <a:pPr lvl="1"/>
            <a:endParaRPr lang="en-US" sz="1100" dirty="0"/>
          </a:p>
          <a:p>
            <a:r>
              <a:rPr lang="en-US" dirty="0"/>
              <a:t>Modifications needed for optimal use in small populations</a:t>
            </a:r>
          </a:p>
          <a:p>
            <a:endParaRPr lang="en-US" sz="100" dirty="0"/>
          </a:p>
          <a:p>
            <a:r>
              <a:rPr lang="en-US" dirty="0"/>
              <a:t>Doesn’t guarantee you will detect/adjust for all confounding, but it </a:t>
            </a:r>
            <a:r>
              <a:rPr lang="en-US" u="sng" dirty="0"/>
              <a:t>increases the chances of success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8089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0A03D-3421-421F-B6DC-3D0907CBC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754" y="227598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What if we can’t </a:t>
            </a:r>
            <a:r>
              <a:rPr lang="en-US"/>
              <a:t>identify appropriate controls </a:t>
            </a:r>
            <a:r>
              <a:rPr lang="en-US" dirty="0"/>
              <a:t>because the data are too noisy?</a:t>
            </a:r>
          </a:p>
        </p:txBody>
      </p:sp>
    </p:spTree>
    <p:extLst>
      <p:ext uri="{BB962C8B-B14F-4D97-AF65-F5344CB8AC3E}">
        <p14:creationId xmlns:p14="http://schemas.microsoft.com/office/powerpoint/2010/main" val="343619075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689211" y="638120"/>
            <a:ext cx="10515600" cy="883390"/>
          </a:xfrm>
        </p:spPr>
        <p:txBody>
          <a:bodyPr>
            <a:normAutofit/>
          </a:bodyPr>
          <a:lstStyle/>
          <a:p>
            <a:r>
              <a:rPr lang="en-US" sz="3200" dirty="0"/>
              <a:t>Issues with </a:t>
            </a:r>
            <a:r>
              <a:rPr lang="en-US" sz="3200" b="1" dirty="0">
                <a:solidFill>
                  <a:srgbClr val="FF0000"/>
                </a:solidFill>
              </a:rPr>
              <a:t>Sparse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483" y="1592597"/>
            <a:ext cx="3823861" cy="17047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600" dirty="0"/>
              <a:t>Hard to assess correlations between the outcome and control diseases when data are </a:t>
            </a:r>
            <a:r>
              <a:rPr lang="en-US" sz="2600" dirty="0">
                <a:solidFill>
                  <a:srgbClr val="FF0000"/>
                </a:solidFill>
              </a:rPr>
              <a:t>noisy </a:t>
            </a:r>
          </a:p>
          <a:p>
            <a:pPr marL="457200" lvl="1" indent="0" algn="ctr">
              <a:buNone/>
            </a:pPr>
            <a:endParaRPr lang="en-US" sz="2200" dirty="0"/>
          </a:p>
          <a:p>
            <a:pPr marL="457200" lvl="1" indent="0" algn="ctr">
              <a:buNone/>
            </a:pPr>
            <a:endParaRPr lang="en-US" sz="2200" dirty="0"/>
          </a:p>
          <a:p>
            <a:pPr marL="457200" lvl="1" indent="0" algn="ctr">
              <a:buNone/>
            </a:pPr>
            <a:endParaRPr lang="en-US" sz="2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5297" b="10477"/>
          <a:stretch/>
        </p:blipFill>
        <p:spPr>
          <a:xfrm>
            <a:off x="5554986" y="4015252"/>
            <a:ext cx="3146440" cy="261048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6959" b="11208"/>
          <a:stretch/>
        </p:blipFill>
        <p:spPr>
          <a:xfrm>
            <a:off x="8794586" y="4036558"/>
            <a:ext cx="3091227" cy="25891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5364" b="11064"/>
          <a:stretch/>
        </p:blipFill>
        <p:spPr>
          <a:xfrm>
            <a:off x="5554986" y="1168178"/>
            <a:ext cx="3105421" cy="25613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/>
          <a:srcRect b="11064"/>
          <a:stretch/>
        </p:blipFill>
        <p:spPr>
          <a:xfrm>
            <a:off x="8563380" y="1168178"/>
            <a:ext cx="3281417" cy="256137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049645" y="1110107"/>
            <a:ext cx="1163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sz="2000" b="1" dirty="0">
                <a:solidFill>
                  <a:srgbClr val="3A6BB4"/>
                </a:solidFill>
              </a:rPr>
              <a:t>National: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171344" y="4054414"/>
            <a:ext cx="7008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sz="2000" b="1" dirty="0">
                <a:solidFill>
                  <a:srgbClr val="3A6BB4"/>
                </a:solidFill>
              </a:rPr>
              <a:t>What if we only observe 0.25% of cases? (</a:t>
            </a:r>
            <a:r>
              <a:rPr kumimoji="1" lang="en-US" sz="2000" b="1" dirty="0" err="1">
                <a:solidFill>
                  <a:srgbClr val="3A6BB4"/>
                </a:solidFill>
              </a:rPr>
              <a:t>ie</a:t>
            </a:r>
            <a:r>
              <a:rPr kumimoji="1" lang="en-US" sz="2000" b="1" dirty="0">
                <a:solidFill>
                  <a:srgbClr val="3A6BB4"/>
                </a:solidFill>
              </a:rPr>
              <a:t> small state in Brazil)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14125" y="1689369"/>
            <a:ext cx="968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sz="1600" b="1" dirty="0">
                <a:solidFill>
                  <a:prstClr val="black"/>
                </a:solidFill>
              </a:rPr>
              <a:t>Outcome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942681" y="4549439"/>
            <a:ext cx="968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sz="1600" b="1" dirty="0">
                <a:solidFill>
                  <a:prstClr val="black"/>
                </a:solidFill>
              </a:rPr>
              <a:t>Outcome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7328" y="1689369"/>
            <a:ext cx="8969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sz="1600" b="1">
                <a:solidFill>
                  <a:prstClr val="black"/>
                </a:solidFill>
              </a:rPr>
              <a:t>Controls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074347" y="4549439"/>
            <a:ext cx="8969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sz="1600" b="1">
                <a:solidFill>
                  <a:prstClr val="black"/>
                </a:solidFill>
              </a:rPr>
              <a:t>Controls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023833" y="135081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sz="1600">
                <a:solidFill>
                  <a:srgbClr val="FF0000"/>
                </a:solidFill>
              </a:rPr>
              <a:t>PCV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724400" y="987150"/>
            <a:ext cx="7318430" cy="5855610"/>
          </a:xfrm>
          <a:prstGeom prst="roundRect">
            <a:avLst>
              <a:gd name="adj" fmla="val 6104"/>
            </a:avLst>
          </a:prstGeom>
          <a:noFill/>
          <a:ln w="28575">
            <a:solidFill>
              <a:srgbClr val="FFCC1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kumimoji="1" lang="en-US">
              <a:solidFill>
                <a:prstClr val="white"/>
              </a:solidFill>
            </a:endParaRPr>
          </a:p>
        </p:txBody>
      </p:sp>
      <p:sp>
        <p:nvSpPr>
          <p:cNvPr id="23" name="Left-Right Arrow 22"/>
          <p:cNvSpPr/>
          <p:nvPr/>
        </p:nvSpPr>
        <p:spPr>
          <a:xfrm>
            <a:off x="8422085" y="2542859"/>
            <a:ext cx="555614" cy="381259"/>
          </a:xfrm>
          <a:prstGeom prst="left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kumimoji="1" lang="en-US">
              <a:solidFill>
                <a:prstClr val="white"/>
              </a:solidFill>
            </a:endParaRPr>
          </a:p>
        </p:txBody>
      </p:sp>
      <p:sp>
        <p:nvSpPr>
          <p:cNvPr id="24" name="Left-Right Arrow 23"/>
          <p:cNvSpPr/>
          <p:nvPr/>
        </p:nvSpPr>
        <p:spPr>
          <a:xfrm>
            <a:off x="8432301" y="5331147"/>
            <a:ext cx="490025" cy="381259"/>
          </a:xfrm>
          <a:prstGeom prst="left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kumimoji="1" lang="en-US">
              <a:solidFill>
                <a:prstClr val="white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B68FC9-DFCC-434C-B82C-BD6800F6AB06}"/>
              </a:ext>
            </a:extLst>
          </p:cNvPr>
          <p:cNvSpPr/>
          <p:nvPr/>
        </p:nvSpPr>
        <p:spPr>
          <a:xfrm>
            <a:off x="347483" y="4092060"/>
            <a:ext cx="382386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SC model </a:t>
            </a:r>
            <a:r>
              <a:rPr lang="en-US" sz="2800" dirty="0">
                <a:solidFill>
                  <a:srgbClr val="FF0000"/>
                </a:solidFill>
              </a:rPr>
              <a:t>fails to select appropriate control disease(s)</a:t>
            </a:r>
            <a:r>
              <a:rPr lang="en-US" sz="2800" dirty="0"/>
              <a:t> and generates unreliable prediction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569D5E0-78EB-41C9-BAA2-F4CB0BA8DC9D}"/>
              </a:ext>
            </a:extLst>
          </p:cNvPr>
          <p:cNvSpPr/>
          <p:nvPr/>
        </p:nvSpPr>
        <p:spPr>
          <a:xfrm>
            <a:off x="1950237" y="3388700"/>
            <a:ext cx="618352" cy="5829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16200000">
            <a:off x="4204634" y="2315011"/>
            <a:ext cx="199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No. of cases (standardized, log)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4201027" y="5182105"/>
            <a:ext cx="199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No. of cases (standardized, log)</a:t>
            </a:r>
          </a:p>
        </p:txBody>
      </p:sp>
    </p:spTree>
    <p:extLst>
      <p:ext uri="{BB962C8B-B14F-4D97-AF65-F5344CB8AC3E}">
        <p14:creationId xmlns:p14="http://schemas.microsoft.com/office/powerpoint/2010/main" val="528686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 animBg="1"/>
      <p:bldP spid="23" grpId="0" animBg="1"/>
      <p:bldP spid="24" grpId="0" animBg="1"/>
      <p:bldP spid="4" grpId="0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0AF5F-BF1C-49AC-977B-09414FC56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21631"/>
            <a:ext cx="10515600" cy="1325563"/>
          </a:xfrm>
        </p:spPr>
        <p:txBody>
          <a:bodyPr/>
          <a:lstStyle/>
          <a:p>
            <a:r>
              <a:rPr lang="en-US" dirty="0"/>
              <a:t>Simple case: is there a change following vaccine introduction?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A77818-9B10-411A-9C60-7C23254FF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14718" y="2330245"/>
            <a:ext cx="7953530" cy="40522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61799F-9100-4E9F-A8C3-291CE1BF8878}"/>
              </a:ext>
            </a:extLst>
          </p:cNvPr>
          <p:cNvSpPr txBox="1"/>
          <p:nvPr/>
        </p:nvSpPr>
        <p:spPr>
          <a:xfrm>
            <a:off x="10461023" y="5540243"/>
            <a:ext cx="178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Time (in months)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EDC6E3-C1FA-4240-BE94-872767FDB232}"/>
              </a:ext>
            </a:extLst>
          </p:cNvPr>
          <p:cNvCxnSpPr/>
          <p:nvPr/>
        </p:nvCxnSpPr>
        <p:spPr>
          <a:xfrm flipH="1">
            <a:off x="7125419" y="5944112"/>
            <a:ext cx="3614468" cy="1547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19AD832-ED21-43BB-9D52-573624C8B75D}"/>
              </a:ext>
            </a:extLst>
          </p:cNvPr>
          <p:cNvSpPr txBox="1"/>
          <p:nvPr/>
        </p:nvSpPr>
        <p:spPr>
          <a:xfrm>
            <a:off x="509579" y="3053038"/>
            <a:ext cx="1257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Number of events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448A41B-481B-4D32-8244-397904D78818}"/>
              </a:ext>
            </a:extLst>
          </p:cNvPr>
          <p:cNvCxnSpPr>
            <a:cxnSpLocks/>
          </p:cNvCxnSpPr>
          <p:nvPr/>
        </p:nvCxnSpPr>
        <p:spPr>
          <a:xfrm>
            <a:off x="1337094" y="3640346"/>
            <a:ext cx="429898" cy="3536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577106-B139-4B70-835C-2175C5225F87}"/>
              </a:ext>
            </a:extLst>
          </p:cNvPr>
          <p:cNvSpPr txBox="1"/>
          <p:nvPr/>
        </p:nvSpPr>
        <p:spPr>
          <a:xfrm>
            <a:off x="3287034" y="2664597"/>
            <a:ext cx="5808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monthly time series of pneumonia cases in infants in Brazil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B8B413-4953-4EED-9994-B20D9371BDD0}"/>
              </a:ext>
            </a:extLst>
          </p:cNvPr>
          <p:cNvCxnSpPr/>
          <p:nvPr/>
        </p:nvCxnSpPr>
        <p:spPr>
          <a:xfrm>
            <a:off x="3157870" y="3994030"/>
            <a:ext cx="40722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E34C8F-5FF4-424A-9645-E78D321A6AD8}"/>
              </a:ext>
            </a:extLst>
          </p:cNvPr>
          <p:cNvCxnSpPr>
            <a:cxnSpLocks/>
          </p:cNvCxnSpPr>
          <p:nvPr/>
        </p:nvCxnSpPr>
        <p:spPr>
          <a:xfrm>
            <a:off x="7677509" y="4394080"/>
            <a:ext cx="18284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CB1AECF-AC38-4690-B1D9-205E0724E865}"/>
              </a:ext>
            </a:extLst>
          </p:cNvPr>
          <p:cNvSpPr txBox="1"/>
          <p:nvPr/>
        </p:nvSpPr>
        <p:spPr>
          <a:xfrm>
            <a:off x="9684003" y="3763093"/>
            <a:ext cx="1893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there a decline?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A32E5DC5-E819-4382-93DA-ED3DC68968ED}"/>
              </a:ext>
            </a:extLst>
          </p:cNvPr>
          <p:cNvSpPr/>
          <p:nvPr/>
        </p:nvSpPr>
        <p:spPr>
          <a:xfrm>
            <a:off x="9505950" y="3994030"/>
            <a:ext cx="76200" cy="36235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6924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291873-70AD-4286-BFDD-BB59F9056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62000"/>
            <a:ext cx="115824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2E75B6"/>
                </a:solidFill>
              </a:rPr>
              <a:t>Solution:</a:t>
            </a:r>
            <a:r>
              <a:rPr lang="en-US" dirty="0"/>
              <a:t> smooth the control diseases and use the smoothed summary in the model (STL+PCA)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831939-9D8E-4703-9326-64C5A57A9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133"/>
          <a:stretch/>
        </p:blipFill>
        <p:spPr>
          <a:xfrm>
            <a:off x="990600" y="2209800"/>
            <a:ext cx="6996019" cy="45076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831939-9D8E-4703-9326-64C5A57A9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53" t="76688" r="29764"/>
          <a:stretch/>
        </p:blipFill>
        <p:spPr>
          <a:xfrm>
            <a:off x="8705578" y="2477542"/>
            <a:ext cx="2446341" cy="158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68720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3EF50-C758-4BF1-9F24-5C5D43257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guidelines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8B344-C33E-4FE0-9445-72AED32E9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 control disease is critical</a:t>
            </a:r>
          </a:p>
          <a:p>
            <a:pPr lvl="1"/>
            <a:r>
              <a:rPr lang="en-US" dirty="0"/>
              <a:t>Avoid simple time trend adjustment</a:t>
            </a:r>
          </a:p>
          <a:p>
            <a:pPr lvl="1"/>
            <a:r>
              <a:rPr lang="en-US" dirty="0"/>
              <a:t>At a minimum, adjust for all-cause mortality/hospitalization</a:t>
            </a:r>
          </a:p>
          <a:p>
            <a:r>
              <a:rPr lang="en-US" dirty="0"/>
              <a:t>If at least 1 control disease identified, use the results from synthetic controls</a:t>
            </a:r>
          </a:p>
          <a:p>
            <a:r>
              <a:rPr lang="en-US" dirty="0"/>
              <a:t>If no control diseases identified, it is often because the data are too sparse: use sparse data approach (STL+PCA)</a:t>
            </a:r>
          </a:p>
        </p:txBody>
      </p:sp>
    </p:spTree>
    <p:extLst>
      <p:ext uri="{BB962C8B-B14F-4D97-AF65-F5344CB8AC3E}">
        <p14:creationId xmlns:p14="http://schemas.microsoft.com/office/powerpoint/2010/main" val="333043554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7391400" y="6268432"/>
            <a:ext cx="4800600" cy="589568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spcAft>
                <a:spcPts val="450"/>
              </a:spcAft>
              <a:buNone/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Kayoko Shioda, DVM, PhD MPH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50B160-EDFA-46EA-90AF-95A62BB0C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762000"/>
            <a:ext cx="5105400" cy="593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21084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for using synthetic controls with administrative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package: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https://github.com/weinbergerlab/InterventionEvaluatR</a:t>
            </a:r>
            <a:endParaRPr lang="en-US" dirty="0"/>
          </a:p>
          <a:p>
            <a:r>
              <a:rPr lang="en-US" dirty="0"/>
              <a:t>Interface: dev.interventionevaluatr.com</a:t>
            </a:r>
          </a:p>
          <a:p>
            <a:r>
              <a:rPr lang="en-US" dirty="0"/>
              <a:t>Tutorial from Google </a:t>
            </a:r>
          </a:p>
          <a:p>
            <a:pPr lvl="1"/>
            <a:r>
              <a:rPr lang="en-US" dirty="0"/>
              <a:t>https://google.github.io/CausalImpact/CausalImpact.html</a:t>
            </a:r>
          </a:p>
          <a:p>
            <a:r>
              <a:rPr lang="en-US" dirty="0"/>
              <a:t>Original Google Paper</a:t>
            </a:r>
          </a:p>
          <a:p>
            <a:pPr lvl="1"/>
            <a:r>
              <a:rPr lang="en-US" dirty="0"/>
              <a:t>https://static.googleusercontent.com/media/research.google.com/en//pubs/archive/41854.pdf</a:t>
            </a:r>
          </a:p>
        </p:txBody>
      </p:sp>
    </p:spTree>
    <p:extLst>
      <p:ext uri="{BB962C8B-B14F-4D97-AF65-F5344CB8AC3E}">
        <p14:creationId xmlns:p14="http://schemas.microsoft.com/office/powerpoint/2010/main" val="1645955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FD2D-C62E-4E32-9966-389768FDA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go wrong?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CCCE1-A206-4793-8922-DA53FAEE3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15493" cy="4351338"/>
          </a:xfrm>
        </p:spPr>
        <p:txBody>
          <a:bodyPr/>
          <a:lstStyle/>
          <a:p>
            <a:r>
              <a:rPr lang="en-US" dirty="0"/>
              <a:t>Changes in diagnostic/referral patterns that coincide with vaccine introduction</a:t>
            </a:r>
          </a:p>
          <a:p>
            <a:r>
              <a:rPr lang="en-US" dirty="0"/>
              <a:t>Changes in underlying health of the population that coincide with vaccine introduction</a:t>
            </a:r>
          </a:p>
          <a:p>
            <a:r>
              <a:rPr lang="en-US" dirty="0"/>
              <a:t>Unexplained linear and non-linear trends</a:t>
            </a:r>
          </a:p>
          <a:p>
            <a:r>
              <a:rPr lang="en-US" b="1" dirty="0"/>
              <a:t>Non-endemic diseases with unpredictable dynamics (e.g., COVID-19)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3AD2B7-20F7-48BA-B5F5-0BB4CB7B34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733" b="64496"/>
          <a:stretch/>
        </p:blipFill>
        <p:spPr>
          <a:xfrm>
            <a:off x="7035615" y="1371562"/>
            <a:ext cx="5156385" cy="41148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A56C9E-D609-4CA9-A18E-376E4C4304EA}"/>
              </a:ext>
            </a:extLst>
          </p:cNvPr>
          <p:cNvSpPr txBox="1"/>
          <p:nvPr/>
        </p:nvSpPr>
        <p:spPr>
          <a:xfrm>
            <a:off x="8389089" y="5277702"/>
            <a:ext cx="3110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Kleynhans, et al PLOS Medicine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7AB72-7D76-4D10-B821-C88296CD26A9}"/>
              </a:ext>
            </a:extLst>
          </p:cNvPr>
          <p:cNvSpPr txBox="1"/>
          <p:nvPr/>
        </p:nvSpPr>
        <p:spPr>
          <a:xfrm>
            <a:off x="8580474" y="1027906"/>
            <a:ext cx="298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Pneumonia deaths in S. Africa</a:t>
            </a:r>
          </a:p>
        </p:txBody>
      </p:sp>
    </p:spTree>
    <p:extLst>
      <p:ext uri="{BB962C8B-B14F-4D97-AF65-F5344CB8AC3E}">
        <p14:creationId xmlns:p14="http://schemas.microsoft.com/office/powerpoint/2010/main" val="4063002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11774</TotalTime>
  <Words>3398</Words>
  <Application>Microsoft Office PowerPoint</Application>
  <PresentationFormat>Widescreen</PresentationFormat>
  <Paragraphs>467</Paragraphs>
  <Slides>83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90" baseType="lpstr">
      <vt:lpstr>Arial</vt:lpstr>
      <vt:lpstr>Calibri</vt:lpstr>
      <vt:lpstr>Calibri Light</vt:lpstr>
      <vt:lpstr>Helvetica</vt:lpstr>
      <vt:lpstr>Lato</vt:lpstr>
      <vt:lpstr>Times New Roman</vt:lpstr>
      <vt:lpstr>Office Theme</vt:lpstr>
      <vt:lpstr>Workshop on evaluating vaccine impact  Evaluating Vaccine Impact using Time Series Data</vt:lpstr>
      <vt:lpstr>Acknowledgements</vt:lpstr>
      <vt:lpstr>Conflicts of interest</vt:lpstr>
      <vt:lpstr>In this presentation</vt:lpstr>
      <vt:lpstr>Types of studies to evaluate vaccines  using real-world data</vt:lpstr>
      <vt:lpstr>Quantifying the impact of vaccines</vt:lpstr>
      <vt:lpstr>What is a time series?</vt:lpstr>
      <vt:lpstr>Simple case: is there a change following vaccine introduction?</vt:lpstr>
      <vt:lpstr>What could go wrong?</vt:lpstr>
      <vt:lpstr>What else could go wrong with analyses?</vt:lpstr>
      <vt:lpstr>Defining the study question: PICO</vt:lpstr>
      <vt:lpstr>Defining the study question: PICO</vt:lpstr>
      <vt:lpstr>Types of data for evaluating vaccine impact</vt:lpstr>
      <vt:lpstr>Common types of administrative data</vt:lpstr>
      <vt:lpstr>Typical structure of administrative datasets</vt:lpstr>
      <vt:lpstr>PowerPoint Presentation</vt:lpstr>
      <vt:lpstr>Denominators/offsets</vt:lpstr>
      <vt:lpstr>Effect of denominator on estimates</vt:lpstr>
      <vt:lpstr>Denominators</vt:lpstr>
      <vt:lpstr>Many factors aside from vaccination can influence disease rates</vt:lpstr>
      <vt:lpstr>Effect of improvements in primary care</vt:lpstr>
      <vt:lpstr>Availability of hospital beds</vt:lpstr>
      <vt:lpstr>Availability in hospital beds</vt:lpstr>
      <vt:lpstr>Changes in ICD coding practices</vt:lpstr>
      <vt:lpstr>We have all of these problems with the data, now what?</vt:lpstr>
      <vt:lpstr>Summary</vt:lpstr>
      <vt:lpstr>Next up: Practical session 1: Data wrangling</vt:lpstr>
      <vt:lpstr>PowerPoint Presentation</vt:lpstr>
      <vt:lpstr>In this video</vt:lpstr>
      <vt:lpstr>PowerPoint Presentation</vt:lpstr>
      <vt:lpstr>Estimating the effect of vaccine</vt:lpstr>
      <vt:lpstr>PowerPoint Presentation</vt:lpstr>
      <vt:lpstr>Example: Evaluating the impact of vaccines from time series</vt:lpstr>
      <vt:lpstr>Simple trend analysis</vt:lpstr>
      <vt:lpstr>Pre-post analysis</vt:lpstr>
      <vt:lpstr>Pre-post analysis+seasonality</vt:lpstr>
      <vt:lpstr>Pre-post analysis+seasonality</vt:lpstr>
      <vt:lpstr>Pre-post analysis+seasonality + linear trend</vt:lpstr>
      <vt:lpstr>Interrupted time series analysis</vt:lpstr>
      <vt:lpstr>PowerPoint Presentation</vt:lpstr>
      <vt:lpstr>PowerPoint Presentation</vt:lpstr>
      <vt:lpstr>Disjointed ITS</vt:lpstr>
      <vt:lpstr>ITS with connected segments</vt:lpstr>
      <vt:lpstr>ITS with leveling of the slope</vt:lpstr>
      <vt:lpstr>How much do these different assumptions matter?</vt:lpstr>
      <vt:lpstr>Steps for evaluating performing interrupted time series analysis</vt:lpstr>
      <vt:lpstr>Sensitivity analyses you should consider</vt:lpstr>
      <vt:lpstr>How much data do you need for a trend analysis?</vt:lpstr>
      <vt:lpstr>Ability to detect a vaccine-associated decline</vt:lpstr>
      <vt:lpstr>PowerPoint Presentation</vt:lpstr>
      <vt:lpstr>Simulated time series for a large and small state</vt:lpstr>
      <vt:lpstr>Power to detect a vaccine effect</vt:lpstr>
      <vt:lpstr>PowerPoint Presentation</vt:lpstr>
      <vt:lpstr>Summary</vt:lpstr>
      <vt:lpstr>What else could go wrong with analyses?</vt:lpstr>
      <vt:lpstr>Up next: live sessions</vt:lpstr>
      <vt:lpstr>PowerPoint Presentation</vt:lpstr>
      <vt:lpstr>PowerPoint Presentation</vt:lpstr>
      <vt:lpstr>Issues that can affect reported rates from administrative data</vt:lpstr>
      <vt:lpstr>Motivating example: PCVs in S Africa</vt:lpstr>
      <vt:lpstr>Ways to use control diseases</vt:lpstr>
      <vt:lpstr>Use control diseases as a comparison</vt:lpstr>
      <vt:lpstr>Use control disease as an adjustment variable</vt:lpstr>
      <vt:lpstr>How does it work?</vt:lpstr>
      <vt:lpstr>Use control disease as an adjustment variable</vt:lpstr>
      <vt:lpstr>Use control disease as an adjustment variable</vt:lpstr>
      <vt:lpstr>What is a good control for pneumonia?</vt:lpstr>
      <vt:lpstr>PowerPoint Presentation</vt:lpstr>
      <vt:lpstr>Principles for selecting candidate controls</vt:lpstr>
      <vt:lpstr>Perils of choosing a single control disease</vt:lpstr>
      <vt:lpstr>Letting the data select controls</vt:lpstr>
      <vt:lpstr>What does synthetic controls do?</vt:lpstr>
      <vt:lpstr>What does synthetic controls do?</vt:lpstr>
      <vt:lpstr>Components of the synthetic control model</vt:lpstr>
      <vt:lpstr>PowerPoint Presentation</vt:lpstr>
      <vt:lpstr>Sensitivity analyses that are good to run</vt:lpstr>
      <vt:lpstr>Synthetic Controls: Pros and Cons</vt:lpstr>
      <vt:lpstr>What if we can’t identify appropriate controls because the data are too noisy?</vt:lpstr>
      <vt:lpstr>Issues with Sparse Data</vt:lpstr>
      <vt:lpstr>Solution: smooth the control diseases and use the smoothed summary in the model (STL+PCA)</vt:lpstr>
      <vt:lpstr>Some guidelines</vt:lpstr>
      <vt:lpstr>PowerPoint Presentation</vt:lpstr>
      <vt:lpstr>Resources for using synthetic controls with administrative 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Weinberger, Daniel</dc:creator>
  <cp:lastModifiedBy>Weinberger, Daniel</cp:lastModifiedBy>
  <cp:revision>270</cp:revision>
  <dcterms:created xsi:type="dcterms:W3CDTF">2017-01-16T17:28:53Z</dcterms:created>
  <dcterms:modified xsi:type="dcterms:W3CDTF">2022-05-19T19:44:47Z</dcterms:modified>
</cp:coreProperties>
</file>

<file path=docProps/thumbnail.jpeg>
</file>